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sldIdLst>
    <p:sldId id="268" r:id="rId2"/>
    <p:sldId id="354" r:id="rId3"/>
    <p:sldId id="359" r:id="rId4"/>
    <p:sldId id="355" r:id="rId5"/>
    <p:sldId id="367" r:id="rId6"/>
    <p:sldId id="356" r:id="rId7"/>
    <p:sldId id="370" r:id="rId8"/>
    <p:sldId id="386" r:id="rId9"/>
    <p:sldId id="372" r:id="rId10"/>
    <p:sldId id="387" r:id="rId11"/>
    <p:sldId id="390" r:id="rId12"/>
    <p:sldId id="392" r:id="rId13"/>
    <p:sldId id="388" r:id="rId14"/>
    <p:sldId id="389" r:id="rId15"/>
    <p:sldId id="279" r:id="rId16"/>
    <p:sldId id="391" r:id="rId17"/>
    <p:sldId id="336" r:id="rId18"/>
    <p:sldId id="366" r:id="rId19"/>
    <p:sldId id="393" r:id="rId20"/>
    <p:sldId id="375" r:id="rId21"/>
    <p:sldId id="374" r:id="rId22"/>
    <p:sldId id="324" r:id="rId23"/>
    <p:sldId id="376" r:id="rId24"/>
    <p:sldId id="378" r:id="rId25"/>
    <p:sldId id="365" r:id="rId26"/>
    <p:sldId id="377" r:id="rId27"/>
    <p:sldId id="362" r:id="rId28"/>
    <p:sldId id="394" r:id="rId29"/>
    <p:sldId id="380" r:id="rId30"/>
    <p:sldId id="381" r:id="rId31"/>
    <p:sldId id="338" r:id="rId32"/>
    <p:sldId id="382" r:id="rId33"/>
    <p:sldId id="347" r:id="rId34"/>
    <p:sldId id="315" r:id="rId35"/>
    <p:sldId id="397" r:id="rId36"/>
    <p:sldId id="344" r:id="rId37"/>
    <p:sldId id="399" r:id="rId38"/>
    <p:sldId id="401" r:id="rId39"/>
    <p:sldId id="404" r:id="rId40"/>
    <p:sldId id="403" r:id="rId41"/>
    <p:sldId id="402" r:id="rId42"/>
    <p:sldId id="341" r:id="rId43"/>
    <p:sldId id="383" r:id="rId44"/>
    <p:sldId id="350" r:id="rId45"/>
    <p:sldId id="352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1" autoAdjust="0"/>
    <p:restoredTop sz="86395" autoAdjust="0"/>
  </p:normalViewPr>
  <p:slideViewPr>
    <p:cSldViewPr>
      <p:cViewPr varScale="1">
        <p:scale>
          <a:sx n="43" d="100"/>
          <a:sy n="43" d="100"/>
        </p:scale>
        <p:origin x="-1853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jpe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4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B700F56-35BE-4AF8-9D54-2BD103C4E7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6C4C7-4EF5-444D-B160-9083E37912D0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E7B0E-87B7-4B47-BD56-937521AA9EE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651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E7B0E-87B7-4B47-BD56-937521AA9EEB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700F56-35BE-4AF8-9D54-2BD103C4E75F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ИОФАН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C1381-9E97-4DFA-9362-04948B1F1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ИОФАН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AB49B-6005-4AD1-8CC3-AB9BB0194C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ИОФАН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BCFE3-A6F4-4059-BFE1-A3F1B2F92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ИОФАН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31B5B-F22C-43A1-9C18-311EEB6DFA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ИОФАН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CEC65-173E-4BBB-A61D-DE47D8C32C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ИОФАН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56DC7-E78A-412C-A45E-265D688196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ИОФАН</a:t>
            </a: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D963A-9C39-4729-A974-6F7063A23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ИОФАН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7B2A1-AD02-432C-83EE-321F58CC80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ИОФАН</a:t>
            </a: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13834-C400-42A0-998F-2F12D379C8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ИОФАН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7423E-DB54-4206-99E6-74801735DB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ИОФАН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E4B62-B370-4BCA-9CF2-064949F403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ИОФАН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C397A-0CC2-4C4A-A356-BA6689235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ИОФАН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76D24-70BF-44D6-B32B-CA8959DD21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ru-RU" smtClean="0"/>
              <a:t>ИОФАН</a:t>
            </a: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08A0ED2-76E5-4CC2-ACA0-A7C341EDBD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geo600.aei.mpg.de/documents/the-geo600-photo-album/exterior-views-of-geo600/bild9.jpg/image_view_fullscree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hyperlink" Target="http://www.stradeonline.it/images/articoli_2/g26725.png" TargetMode="Externa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news/2016/02/taxonomy/term/372" TargetMode="External"/><Relationship Id="rId2" Type="http://schemas.openxmlformats.org/officeDocument/2006/relationships/hyperlink" Target="http://www.sciencemag.org/topic/gravitational-wav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ciencemag.org/news/2016/02/taxonomy/term/325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4.bin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807" y="188640"/>
            <a:ext cx="8954193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765175"/>
            <a:ext cx="7777163" cy="2808288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rgbClr val="FFFF00"/>
                </a:solidFill>
              </a:rPr>
              <a:t>НЕПОСРЕДСТВЕННОЕ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ОБНАРУЖЕНИЕ ГРАВИТАЦИОННЫХ ВОЛН</a:t>
            </a:r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2411760" y="3429000"/>
            <a:ext cx="547260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dirty="0">
                <a:solidFill>
                  <a:srgbClr val="FFFF00"/>
                </a:solidFill>
              </a:rPr>
              <a:t>В.И.Пустовойт</a:t>
            </a:r>
          </a:p>
          <a:p>
            <a:pPr algn="ctr">
              <a:spcBef>
                <a:spcPct val="50000"/>
              </a:spcBef>
            </a:pPr>
            <a:r>
              <a:rPr lang="ru-RU" sz="1800" b="1" i="1" dirty="0">
                <a:solidFill>
                  <a:srgbClr val="FFFF00"/>
                </a:solidFill>
              </a:rPr>
              <a:t>Научно-технологический центр уникального приборостроения </a:t>
            </a:r>
            <a:r>
              <a:rPr lang="ru-RU" sz="1800" b="1" i="1" dirty="0" smtClean="0">
                <a:solidFill>
                  <a:srgbClr val="FFFF00"/>
                </a:solidFill>
              </a:rPr>
              <a:t>РАН,</a:t>
            </a:r>
          </a:p>
          <a:p>
            <a:pPr algn="ctr">
              <a:spcBef>
                <a:spcPct val="50000"/>
              </a:spcBef>
            </a:pPr>
            <a:r>
              <a:rPr lang="ru-RU" sz="1800" b="1" i="1" dirty="0" smtClean="0">
                <a:solidFill>
                  <a:srgbClr val="FFFF00"/>
                </a:solidFill>
              </a:rPr>
              <a:t>МГТУ </a:t>
            </a:r>
            <a:r>
              <a:rPr lang="ru-RU" sz="1800" b="1" i="1" dirty="0" err="1" smtClean="0">
                <a:solidFill>
                  <a:srgbClr val="FFFF00"/>
                </a:solidFill>
              </a:rPr>
              <a:t>им.Н.Э.Баумана</a:t>
            </a:r>
            <a:endParaRPr lang="ru-RU" sz="1800" b="1" i="1" dirty="0" smtClean="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1800" b="1" i="1" dirty="0" smtClean="0">
                <a:solidFill>
                  <a:srgbClr val="FFFF00"/>
                </a:solidFill>
              </a:rPr>
              <a:t>vlad_pst@yahoo.com</a:t>
            </a:r>
            <a:endParaRPr lang="ru-RU" sz="1800" b="1" i="1" dirty="0" smtClean="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ru-RU" sz="1800" b="1" i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5074" y="6286520"/>
            <a:ext cx="29289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Лаборатория LIGO содержит две детекторных системы. Image Credit: Caltech / MIT / LIGO Lab («Наука из первых рук» №5–6 (71–72), 2016)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546881" cy="53285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3" y="332656"/>
            <a:ext cx="8872537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547664" y="5589240"/>
            <a:ext cx="7200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FFFF00"/>
                </a:solidFill>
              </a:rPr>
              <a:t>Оптическая схема лазерного интерферометра </a:t>
            </a:r>
            <a:r>
              <a:rPr lang="en-US" sz="2400" b="1" dirty="0">
                <a:solidFill>
                  <a:srgbClr val="FFFF00"/>
                </a:solidFill>
              </a:rPr>
              <a:t>LIGO </a:t>
            </a:r>
            <a:r>
              <a:rPr lang="ru-RU" sz="2400" b="1" dirty="0">
                <a:solidFill>
                  <a:srgbClr val="FFFF00"/>
                </a:solidFill>
              </a:rPr>
              <a:t>(третьего поколения)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Оптическая схема </a:t>
            </a:r>
            <a:r>
              <a:rPr lang="en-US" dirty="0" smtClean="0">
                <a:solidFill>
                  <a:schemeClr val="bg1"/>
                </a:solidFill>
              </a:rPr>
              <a:t>VIRGO 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428736"/>
            <a:ext cx="5544616" cy="5092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27584" y="1010245"/>
            <a:ext cx="244827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 настоящее время заканчивается </a:t>
            </a:r>
          </a:p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virgo</a:t>
            </a:r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000" b="1" dirty="0" smtClean="0">
                <a:solidFill>
                  <a:schemeClr val="bg1"/>
                </a:solidFill>
              </a:rPr>
              <a:t>модернизация интерферометра,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1.Заменены подвесы на стальные нити,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2. Обнаружены источники плохого вакуума в трубах,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3. Испытана новая система  синхронного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детектирования сигнала,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4.Улучшены системы подвеса зеркал.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www.sciencenews.org/sites/default/files/2016/02/main/articles/021016_ag_gw-ligo-liv_free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191500" cy="43815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332656"/>
            <a:ext cx="8748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Лазерный интерферометр гравитационно-волновой обсерватории в Ливингстон, штат Луизиана.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78967" y="3305890"/>
            <a:ext cx="17860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ИОФАН 29 Февраля 2016г.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60350"/>
            <a:ext cx="7705725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900113" y="5949950"/>
            <a:ext cx="784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>
                <a:solidFill>
                  <a:srgbClr val="FFFF00"/>
                </a:solidFill>
              </a:rPr>
              <a:t>Центральная часть интерферометра </a:t>
            </a:r>
            <a:r>
              <a:rPr lang="en-US" sz="2000" b="1">
                <a:solidFill>
                  <a:srgbClr val="FFFF00"/>
                </a:solidFill>
              </a:rPr>
              <a:t>LIGO </a:t>
            </a:r>
            <a:r>
              <a:rPr lang="ru-RU" sz="2000" b="1">
                <a:solidFill>
                  <a:srgbClr val="FFFF00"/>
                </a:solidFill>
              </a:rPr>
              <a:t> в Хэнфорде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76251"/>
            <a:ext cx="8893175" cy="648494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FFFF00"/>
                </a:solidFill>
              </a:rPr>
              <a:t>Лазерные интерферометры для обнаружения</a:t>
            </a:r>
            <a:br>
              <a:rPr lang="ru-RU" sz="2800" b="1" dirty="0" smtClean="0">
                <a:solidFill>
                  <a:srgbClr val="FFFF00"/>
                </a:solidFill>
              </a:rPr>
            </a:br>
            <a:r>
              <a:rPr lang="ru-RU" sz="2800" b="1" dirty="0" smtClean="0">
                <a:solidFill>
                  <a:srgbClr val="FFFF00"/>
                </a:solidFill>
              </a:rPr>
              <a:t> гравитационных волн</a:t>
            </a: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(</a:t>
            </a:r>
            <a:r>
              <a:rPr lang="en-US" sz="2000" b="1" dirty="0" smtClean="0">
                <a:solidFill>
                  <a:srgbClr val="FFFF00"/>
                </a:solidFill>
              </a:rPr>
              <a:t>LIGO</a:t>
            </a:r>
            <a:r>
              <a:rPr lang="ru-RU" sz="2000" b="1" dirty="0" smtClean="0">
                <a:solidFill>
                  <a:srgbClr val="FFFF00"/>
                </a:solidFill>
              </a:rPr>
              <a:t> – </a:t>
            </a:r>
            <a:r>
              <a:rPr lang="ru-RU" sz="1400" b="1" dirty="0" smtClean="0">
                <a:solidFill>
                  <a:srgbClr val="FFFF00"/>
                </a:solidFill>
              </a:rPr>
              <a:t>в США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, VIRGO</a:t>
            </a:r>
            <a:r>
              <a:rPr lang="ru-RU" sz="2000" b="1" dirty="0" smtClean="0">
                <a:solidFill>
                  <a:srgbClr val="FFFF00"/>
                </a:solidFill>
              </a:rPr>
              <a:t>- </a:t>
            </a:r>
            <a:r>
              <a:rPr lang="ru-RU" sz="1400" b="1" dirty="0" smtClean="0">
                <a:solidFill>
                  <a:srgbClr val="FFFF00"/>
                </a:solidFill>
              </a:rPr>
              <a:t>в Италии</a:t>
            </a:r>
            <a:r>
              <a:rPr lang="en-US" sz="2000" b="1" dirty="0" smtClean="0">
                <a:solidFill>
                  <a:srgbClr val="FFFF00"/>
                </a:solidFill>
              </a:rPr>
              <a:t>, GEO-600</a:t>
            </a:r>
            <a:r>
              <a:rPr lang="ru-RU" sz="2000" b="1" dirty="0" smtClean="0">
                <a:solidFill>
                  <a:srgbClr val="FFFF00"/>
                </a:solidFill>
              </a:rPr>
              <a:t>- </a:t>
            </a:r>
            <a:r>
              <a:rPr lang="ru-RU" sz="1400" b="1" dirty="0" smtClean="0">
                <a:solidFill>
                  <a:srgbClr val="FFFF00"/>
                </a:solidFill>
              </a:rPr>
              <a:t>в ФРГ</a:t>
            </a:r>
            <a:r>
              <a:rPr lang="en-US" sz="2000" b="1" dirty="0" smtClean="0">
                <a:solidFill>
                  <a:srgbClr val="FFFF00"/>
                </a:solidFill>
              </a:rPr>
              <a:t>, TAMA-300</a:t>
            </a:r>
            <a:r>
              <a:rPr lang="ru-RU" sz="2000" b="1" dirty="0" smtClean="0">
                <a:solidFill>
                  <a:srgbClr val="FFFF00"/>
                </a:solidFill>
              </a:rPr>
              <a:t>- </a:t>
            </a:r>
            <a:r>
              <a:rPr lang="ru-RU" sz="1400" b="1" dirty="0" smtClean="0">
                <a:solidFill>
                  <a:srgbClr val="FFFF00"/>
                </a:solidFill>
              </a:rPr>
              <a:t>в Японии др</a:t>
            </a:r>
            <a:r>
              <a:rPr lang="ru-RU" sz="2000" b="1" dirty="0" smtClean="0">
                <a:solidFill>
                  <a:srgbClr val="FFFF00"/>
                </a:solidFill>
              </a:rPr>
              <a:t>.)</a:t>
            </a: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827088" y="3716338"/>
            <a:ext cx="16573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LIGO</a:t>
            </a:r>
            <a:r>
              <a:rPr lang="ru-RU" b="1">
                <a:solidFill>
                  <a:srgbClr val="FFFF00"/>
                </a:solidFill>
              </a:rPr>
              <a:t>, Хэнфорд, США</a:t>
            </a:r>
            <a:endParaRPr lang="ru-RU"/>
          </a:p>
        </p:txBody>
      </p:sp>
      <p:pic>
        <p:nvPicPr>
          <p:cNvPr id="23558" name="Picture 2" descr="Bird's-eye vie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844824"/>
            <a:ext cx="3744416" cy="239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9" y="1844675"/>
            <a:ext cx="3384946" cy="225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Box 25"/>
          <p:cNvSpPr txBox="1">
            <a:spLocks noChangeArrowheads="1"/>
          </p:cNvSpPr>
          <p:nvPr/>
        </p:nvSpPr>
        <p:spPr bwMode="auto">
          <a:xfrm>
            <a:off x="6875463" y="1916113"/>
            <a:ext cx="110648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VIRGO, </a:t>
            </a:r>
            <a:r>
              <a:rPr lang="ru-RU" dirty="0">
                <a:solidFill>
                  <a:srgbClr val="FFFF00"/>
                </a:solidFill>
              </a:rPr>
              <a:t>Италия</a:t>
            </a:r>
          </a:p>
        </p:txBody>
      </p:sp>
      <p:pic>
        <p:nvPicPr>
          <p:cNvPr id="19" name="Picture 8" descr="tube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221088"/>
            <a:ext cx="362536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267744" y="1916832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GEO-600, </a:t>
            </a:r>
            <a:r>
              <a:rPr lang="ru-RU" dirty="0" smtClean="0">
                <a:solidFill>
                  <a:srgbClr val="FFFF00"/>
                </a:solidFill>
              </a:rPr>
              <a:t>Ганновер, ФРГ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76256" y="4293096"/>
            <a:ext cx="1152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VIRGO, </a:t>
            </a:r>
            <a:r>
              <a:rPr lang="ru-RU" dirty="0" smtClean="0">
                <a:solidFill>
                  <a:srgbClr val="FFFF00"/>
                </a:solidFill>
              </a:rPr>
              <a:t>Италия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4" name="Picture 3" descr="Panorama of GEO6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149080"/>
            <a:ext cx="3816424" cy="237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Участок лазерного и вакуумного оборудования (LVEA) Хэнфордского детектора лаборатории LIGO. Зарегистрированные детекторами LIGO сигналы («Наука из первых рук» №5–6 (71–72), 2016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14324"/>
            <a:ext cx="6768752" cy="65436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48064" y="4797152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LIGO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715000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FFFF00"/>
                </a:solidFill>
              </a:rPr>
              <a:t>Фрагменты вакуумной системы ТАМА. Вакуум поддерживается на уровне 10-6 Па</a:t>
            </a:r>
          </a:p>
        </p:txBody>
      </p:sp>
      <p:pic>
        <p:nvPicPr>
          <p:cNvPr id="4608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750" y="1125538"/>
            <a:ext cx="3929063" cy="4535487"/>
          </a:xfrm>
          <a:noFill/>
        </p:spPr>
      </p:pic>
      <p:pic>
        <p:nvPicPr>
          <p:cNvPr id="460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1196975"/>
            <a:ext cx="5219700" cy="442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pic>
        <p:nvPicPr>
          <p:cNvPr id="193538" name="Picture 2" descr="ÑÑÐµÐ¼Ð° Ð¿Ð¾Ð´Ð²ÐµÑÐ° Ð·ÐµÑÐºÐ°Ð» Ð² Ð´ÐµÑÐµÐºÑÐ¾ÑÐ°Ñ LI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20688"/>
            <a:ext cx="4038600" cy="4810125"/>
          </a:xfrm>
          <a:prstGeom prst="rect">
            <a:avLst/>
          </a:prstGeom>
          <a:noFill/>
        </p:spPr>
      </p:pic>
      <p:pic>
        <p:nvPicPr>
          <p:cNvPr id="193540" name="Picture 4" descr="Ð¾Ð´Ð½Ð¾ Ð¸Ð· 40-ÐºÐ¸Ð»Ð¾Ð³ÑÐ°Ð¼Ð¼Ð¾Ð²ÑÑ Ð·ÐµÑÐºÐ°Ð» Ð´ÐµÑÐµÐºÑÐ¾ÑÐ° LI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20688"/>
            <a:ext cx="3609975" cy="481012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4664"/>
            <a:ext cx="7779649" cy="582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56176" y="5229200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VIRGO</a:t>
            </a:r>
            <a:endParaRPr lang="ru-RU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807" y="188640"/>
            <a:ext cx="8954193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5576" y="692696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ГРАВИТАЦИОННЫЕ ВОЛНЫ: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568" y="1844824"/>
            <a:ext cx="84604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</a:rPr>
              <a:t>1.ЧТО ЭТО ТАКОЕ?</a:t>
            </a:r>
          </a:p>
          <a:p>
            <a:endParaRPr lang="ru-RU" sz="2800" b="1" i="1" dirty="0" smtClean="0">
              <a:solidFill>
                <a:schemeClr val="bg1"/>
              </a:solidFill>
            </a:endParaRPr>
          </a:p>
          <a:p>
            <a:r>
              <a:rPr lang="ru-RU" sz="2800" b="1" i="1" dirty="0" smtClean="0">
                <a:solidFill>
                  <a:schemeClr val="bg1"/>
                </a:solidFill>
              </a:rPr>
              <a:t>2.ИСТОЧНИКИ И ПРИЕМНИКИ</a:t>
            </a:r>
          </a:p>
          <a:p>
            <a:endParaRPr lang="ru-RU" sz="2800" b="1" i="1" dirty="0" smtClean="0">
              <a:solidFill>
                <a:schemeClr val="bg1"/>
              </a:solidFill>
            </a:endParaRPr>
          </a:p>
          <a:p>
            <a:r>
              <a:rPr lang="ru-RU" sz="2800" b="1" i="1" dirty="0" smtClean="0">
                <a:solidFill>
                  <a:schemeClr val="bg1"/>
                </a:solidFill>
              </a:rPr>
              <a:t>3. КАК ОБНАРУЖИТЬ?</a:t>
            </a:r>
          </a:p>
          <a:p>
            <a:r>
              <a:rPr lang="ru-RU" sz="2800" b="1" i="1" dirty="0" smtClean="0">
                <a:solidFill>
                  <a:schemeClr val="bg1"/>
                </a:solidFill>
              </a:rPr>
              <a:t>Первое непосредственное обнаружение ГВ и что это означает для науки и практики?</a:t>
            </a:r>
          </a:p>
          <a:p>
            <a:endParaRPr lang="ru-RU" sz="2800" b="1" i="1" dirty="0" smtClean="0">
              <a:solidFill>
                <a:schemeClr val="bg1"/>
              </a:solidFill>
            </a:endParaRPr>
          </a:p>
          <a:p>
            <a:r>
              <a:rPr lang="ru-RU" sz="2800" b="1" i="1" dirty="0" smtClean="0">
                <a:solidFill>
                  <a:schemeClr val="bg1"/>
                </a:solidFill>
              </a:rPr>
              <a:t>4.Перспективы </a:t>
            </a:r>
            <a:endParaRPr lang="en-US" sz="2800" b="1" i="1" dirty="0" smtClean="0">
              <a:solidFill>
                <a:schemeClr val="bg1"/>
              </a:solidFill>
            </a:endParaRPr>
          </a:p>
          <a:p>
            <a:r>
              <a:rPr lang="ru-RU" sz="2800" b="1" i="1" dirty="0" smtClean="0">
                <a:solidFill>
                  <a:schemeClr val="bg1"/>
                </a:solidFill>
              </a:rPr>
              <a:t>и</a:t>
            </a: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r>
              <a:rPr lang="ru-RU" sz="2800" b="1" i="1" dirty="0" smtClean="0">
                <a:solidFill>
                  <a:schemeClr val="bg1"/>
                </a:solidFill>
              </a:rPr>
              <a:t>о работах МГТУ </a:t>
            </a:r>
            <a:r>
              <a:rPr lang="ru-RU" sz="2800" b="1" i="1" dirty="0" err="1" smtClean="0">
                <a:solidFill>
                  <a:schemeClr val="bg1"/>
                </a:solidFill>
              </a:rPr>
              <a:t>им.Н.Э.Баумана</a:t>
            </a:r>
            <a:endParaRPr lang="en-US" sz="2800" b="1" i="1" dirty="0" smtClean="0">
              <a:solidFill>
                <a:schemeClr val="bg1"/>
              </a:solidFill>
            </a:endParaRPr>
          </a:p>
          <a:p>
            <a:endParaRPr lang="ru-RU" sz="2800" b="1" i="1" dirty="0" smtClean="0">
              <a:solidFill>
                <a:schemeClr val="bg1"/>
              </a:solidFill>
            </a:endParaRPr>
          </a:p>
          <a:p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56792"/>
            <a:ext cx="604867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687616" y="1357298"/>
            <a:ext cx="3456384" cy="49685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260648"/>
            <a:ext cx="69296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Первое прямое наблюдение излучения гравитационных волн</a:t>
            </a:r>
            <a:r>
              <a:rPr lang="en-US" sz="2800" b="1" dirty="0" smtClean="0">
                <a:solidFill>
                  <a:schemeClr val="bg1"/>
                </a:solidFill>
              </a:rPr>
              <a:t> Advance LIGO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endParaRPr lang="ru-RU" sz="28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79512" y="116632"/>
            <a:ext cx="64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Phys.Rev.Lett.,116,061102,(12 February 2016)</a:t>
            </a:r>
            <a:endParaRPr lang="ru-RU" sz="1400" i="1" dirty="0">
              <a:solidFill>
                <a:schemeClr val="bg1"/>
              </a:solidFill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6516216" y="5301208"/>
          <a:ext cx="1584176" cy="792088"/>
        </p:xfrm>
        <a:graphic>
          <a:graphicData uri="http://schemas.openxmlformats.org/presentationml/2006/ole">
            <p:oleObj spid="_x0000_s194562" name="Equation" r:id="rId5" imgW="1269449" imgH="634725" progId="Equation.DSMT4">
              <p:embed/>
            </p:oleObj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6876256" y="3284984"/>
          <a:ext cx="1296144" cy="318969"/>
        </p:xfrm>
        <a:graphic>
          <a:graphicData uri="http://schemas.openxmlformats.org/presentationml/2006/ole">
            <p:oleObj spid="_x0000_s194563" name="Equation" r:id="rId6" imgW="812447" imgH="228501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24128" y="1556792"/>
            <a:ext cx="32038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200" b="1" dirty="0" smtClean="0"/>
              <a:t>В результате изменений</a:t>
            </a:r>
          </a:p>
          <a:p>
            <a:pPr algn="ctr"/>
            <a:r>
              <a:rPr lang="ru-RU" sz="1200" b="1" dirty="0" smtClean="0"/>
              <a:t>Установлено:</a:t>
            </a:r>
            <a:endParaRPr lang="ru-RU" sz="1200" dirty="0" smtClean="0"/>
          </a:p>
          <a:p>
            <a:pPr marL="342900" indent="-342900">
              <a:buAutoNum type="arabicPeriod"/>
            </a:pPr>
            <a:r>
              <a:rPr lang="ru-RU" sz="1200" dirty="0" smtClean="0"/>
              <a:t>Частота «</a:t>
            </a:r>
            <a:r>
              <a:rPr lang="ru-RU" sz="1200" dirty="0" err="1" smtClean="0"/>
              <a:t>свип</a:t>
            </a:r>
            <a:r>
              <a:rPr lang="ru-RU" sz="1200" dirty="0" smtClean="0"/>
              <a:t>» сигнала  35-250</a:t>
            </a:r>
            <a:r>
              <a:rPr lang="en-US" sz="1200" dirty="0" smtClean="0"/>
              <a:t>Hz,</a:t>
            </a:r>
            <a:endParaRPr lang="ru-RU" sz="1200" dirty="0" smtClean="0"/>
          </a:p>
          <a:p>
            <a:pPr marL="342900" indent="-342900"/>
            <a:endParaRPr lang="en-US" sz="1200" dirty="0" smtClean="0"/>
          </a:p>
          <a:p>
            <a:pPr marL="342900" indent="-342900">
              <a:buAutoNum type="arabicPeriod" startAt="2"/>
            </a:pPr>
            <a:r>
              <a:rPr lang="ru-RU" sz="1200" dirty="0" smtClean="0"/>
              <a:t>Массы ВН: </a:t>
            </a:r>
            <a:r>
              <a:rPr lang="en-US" sz="1200" dirty="0" smtClean="0"/>
              <a:t>m1=</a:t>
            </a:r>
            <a:r>
              <a:rPr lang="ru-RU" sz="1200" dirty="0" smtClean="0"/>
              <a:t> 36М</a:t>
            </a:r>
            <a:r>
              <a:rPr lang="en-US" sz="1200" dirty="0" smtClean="0"/>
              <a:t>, m2=29M,</a:t>
            </a:r>
            <a:r>
              <a:rPr lang="ru-RU" sz="1200" dirty="0" smtClean="0"/>
              <a:t> </a:t>
            </a:r>
          </a:p>
          <a:p>
            <a:pPr marL="342900" indent="-342900">
              <a:buAutoNum type="arabicPeriod" startAt="2"/>
            </a:pPr>
            <a:endParaRPr lang="en-US" sz="1200" dirty="0" smtClean="0"/>
          </a:p>
          <a:p>
            <a:pPr marL="342900" indent="-342900">
              <a:buAutoNum type="arabicPeriod" startAt="2"/>
            </a:pPr>
            <a:r>
              <a:rPr lang="ru-RU" sz="1200" dirty="0" smtClean="0"/>
              <a:t>Радиус </a:t>
            </a:r>
            <a:r>
              <a:rPr lang="ru-RU" sz="1200" dirty="0" err="1" smtClean="0"/>
              <a:t>Шваршильда</a:t>
            </a:r>
            <a:r>
              <a:rPr lang="ru-RU" sz="1200" dirty="0" smtClean="0"/>
              <a:t> для суммарной массы</a:t>
            </a:r>
            <a:r>
              <a:rPr lang="en-US" sz="1200" dirty="0" smtClean="0"/>
              <a:t>                      </a:t>
            </a:r>
            <a:r>
              <a:rPr lang="ru-RU" sz="1200" dirty="0" smtClean="0"/>
              <a:t>,</a:t>
            </a:r>
            <a:endParaRPr lang="en-US" sz="1200" dirty="0" smtClean="0"/>
          </a:p>
          <a:p>
            <a:pPr marL="342900" indent="-342900">
              <a:buAutoNum type="arabicPeriod" startAt="2"/>
            </a:pPr>
            <a:endParaRPr lang="en-US" sz="1200" b="1" dirty="0" smtClean="0"/>
          </a:p>
          <a:p>
            <a:pPr marL="342900" indent="-342900">
              <a:buAutoNum type="arabicPeriod" startAt="2"/>
            </a:pPr>
            <a:endParaRPr lang="en-US" sz="1200" b="1" dirty="0" smtClean="0"/>
          </a:p>
          <a:p>
            <a:pPr marL="342900" indent="-342900">
              <a:buAutoNum type="arabicPeriod" startAt="2"/>
            </a:pPr>
            <a:r>
              <a:rPr lang="ru-RU" sz="1200" dirty="0" smtClean="0"/>
              <a:t>Расстояние  от центра вращения</a:t>
            </a:r>
            <a:r>
              <a:rPr lang="en-US" sz="1200" dirty="0" smtClean="0"/>
              <a:t>  </a:t>
            </a:r>
            <a:r>
              <a:rPr lang="ru-RU" sz="1200" dirty="0" smtClean="0"/>
              <a:t>-  350 км,</a:t>
            </a:r>
          </a:p>
          <a:p>
            <a:pPr marL="342900" indent="-342900"/>
            <a:endParaRPr lang="en-US" sz="1200" dirty="0" smtClean="0"/>
          </a:p>
          <a:p>
            <a:pPr marL="342900" indent="-342900"/>
            <a:r>
              <a:rPr lang="ru-RU" sz="1200" dirty="0" smtClean="0"/>
              <a:t>5.   Длительность «</a:t>
            </a:r>
            <a:r>
              <a:rPr lang="ru-RU" sz="1200" dirty="0" err="1" smtClean="0"/>
              <a:t>свир</a:t>
            </a:r>
            <a:r>
              <a:rPr lang="ru-RU" sz="1200" dirty="0" smtClean="0"/>
              <a:t>» сигнала-0.2 сек</a:t>
            </a:r>
            <a:endParaRPr lang="en-US" sz="1200" dirty="0" smtClean="0"/>
          </a:p>
          <a:p>
            <a:pPr marL="342900" indent="-342900">
              <a:buAutoNum type="arabicPeriod" startAt="2"/>
            </a:pPr>
            <a:endParaRPr lang="ru-RU" sz="1200" dirty="0" smtClean="0"/>
          </a:p>
          <a:p>
            <a:pPr marL="342900" indent="-342900">
              <a:buAutoNum type="arabicPeriod" startAt="2"/>
            </a:pPr>
            <a:endParaRPr lang="ru-RU" sz="1200" dirty="0" smtClean="0"/>
          </a:p>
          <a:p>
            <a:pPr marL="342900" indent="-342900"/>
            <a:r>
              <a:rPr lang="ru-RU" sz="1200" dirty="0" smtClean="0"/>
              <a:t>6.     Хорошая корреляция между наблюдениями на двух разнесенных на 3002 км интерферометрах,</a:t>
            </a:r>
          </a:p>
          <a:p>
            <a:pPr algn="ctr"/>
            <a:endParaRPr lang="ru-RU" sz="1600" dirty="0" smtClean="0"/>
          </a:p>
          <a:p>
            <a:pPr algn="ctr"/>
            <a:endParaRPr lang="ru-RU" sz="1600" dirty="0" smtClean="0"/>
          </a:p>
          <a:p>
            <a:pPr algn="ctr"/>
            <a:endParaRPr lang="ru-RU" sz="1600" dirty="0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/>
        </p:nvGraphicFramePr>
        <p:xfrm>
          <a:off x="4984750" y="2262188"/>
          <a:ext cx="114300" cy="177800"/>
        </p:xfrm>
        <a:graphic>
          <a:graphicData uri="http://schemas.openxmlformats.org/presentationml/2006/ole">
            <p:oleObj spid="_x0000_s194564" name="Equation" r:id="rId7" imgW="914400" imgH="183240" progId="Equation.DSMT4">
              <p:embed/>
            </p:oleObj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/>
        </p:nvGraphicFramePr>
        <p:xfrm>
          <a:off x="8172400" y="2348880"/>
          <a:ext cx="736600" cy="228600"/>
        </p:xfrm>
        <a:graphic>
          <a:graphicData uri="http://schemas.openxmlformats.org/presentationml/2006/ole">
            <p:oleObj spid="_x0000_s194565" name="Equation" r:id="rId8" imgW="736600" imgH="228600" progId="Equation.DSMT4">
              <p:embed/>
            </p:oleObj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67544" y="692696"/>
            <a:ext cx="8352928" cy="13681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Первое прямое наблюдение излучения гравитационных волн</a:t>
            </a:r>
            <a:r>
              <a:rPr lang="en-US" b="1" dirty="0" smtClean="0"/>
              <a:t> Advance LIGO</a:t>
            </a:r>
            <a:endParaRPr lang="ru-RU" b="1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2420888"/>
            <a:ext cx="806489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chemeClr val="bg1"/>
                </a:solidFill>
              </a:rPr>
              <a:t>B.P.Abbott</a:t>
            </a:r>
            <a:r>
              <a:rPr lang="en-US" sz="2000" i="1" dirty="0" smtClean="0">
                <a:solidFill>
                  <a:schemeClr val="bg1"/>
                </a:solidFill>
              </a:rPr>
              <a:t> et all. Phys.Rev.Lett.,116,061102,</a:t>
            </a:r>
            <a:r>
              <a:rPr lang="ru-RU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(12 February 2016</a:t>
            </a:r>
            <a:r>
              <a:rPr lang="ru-RU" sz="2000" i="1" dirty="0" smtClean="0">
                <a:solidFill>
                  <a:schemeClr val="bg1"/>
                </a:solidFill>
              </a:rPr>
              <a:t>)</a:t>
            </a:r>
            <a:endParaRPr lang="en-US" sz="2000" i="1" dirty="0" smtClean="0">
              <a:solidFill>
                <a:schemeClr val="bg1"/>
              </a:solidFill>
            </a:endParaRPr>
          </a:p>
          <a:p>
            <a:r>
              <a:rPr lang="en-US" sz="2000" i="1" dirty="0" smtClean="0">
                <a:solidFill>
                  <a:schemeClr val="bg1"/>
                </a:solidFill>
              </a:rPr>
              <a:t>“Observation of Gravitation Waves from a Binary Black Hole Merger”</a:t>
            </a:r>
          </a:p>
          <a:p>
            <a:endParaRPr lang="ru-RU" i="1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apod.nasa.gov/apod/image/1602/BHmerger_LIGO_3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286124"/>
            <a:ext cx="6552728" cy="2772902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1187624" y="5805264"/>
            <a:ext cx="5472608" cy="14401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275856" y="6021288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0.17 сек</a:t>
            </a:r>
            <a:endParaRPr lang="ru-RU" sz="1600" dirty="0"/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755576" y="4437112"/>
            <a:ext cx="1008112" cy="792088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35 </a:t>
            </a:r>
            <a:r>
              <a:rPr lang="en-US" sz="2000" dirty="0" smtClean="0">
                <a:solidFill>
                  <a:schemeClr val="tx1"/>
                </a:solidFill>
              </a:rPr>
              <a:t>Hz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6084168" y="4221088"/>
            <a:ext cx="1080120" cy="648072"/>
          </a:xfrm>
          <a:prstGeom prst="downArrowCallout">
            <a:avLst>
              <a:gd name="adj1" fmla="val 50000"/>
              <a:gd name="adj2" fmla="val 25000"/>
              <a:gd name="adj3" fmla="val 25000"/>
              <a:gd name="adj4" fmla="val 6497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250Hz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56792"/>
            <a:ext cx="604867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687616" y="1412776"/>
            <a:ext cx="3456384" cy="49685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260648"/>
            <a:ext cx="69296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Первое прямое наблюдение излучения гравитационных волн</a:t>
            </a:r>
            <a:r>
              <a:rPr lang="en-US" sz="2800" b="1" dirty="0" smtClean="0">
                <a:solidFill>
                  <a:schemeClr val="bg1"/>
                </a:solidFill>
              </a:rPr>
              <a:t> Advance LIGO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endParaRPr lang="ru-RU" sz="28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79512" y="116632"/>
            <a:ext cx="64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Phys.Rev.Lett.,116,061102,(12 February 2016)</a:t>
            </a:r>
            <a:endParaRPr lang="ru-RU" sz="1400" i="1" dirty="0">
              <a:solidFill>
                <a:schemeClr val="bg1"/>
              </a:solidFill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6516216" y="5445224"/>
          <a:ext cx="1584176" cy="792088"/>
        </p:xfrm>
        <a:graphic>
          <a:graphicData uri="http://schemas.openxmlformats.org/presentationml/2006/ole">
            <p:oleObj spid="_x0000_s34818" name="Equation" r:id="rId5" imgW="1269449" imgH="634725" progId="Equation.DSMT4">
              <p:embed/>
            </p:oleObj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6876256" y="3284984"/>
          <a:ext cx="1296144" cy="318969"/>
        </p:xfrm>
        <a:graphic>
          <a:graphicData uri="http://schemas.openxmlformats.org/presentationml/2006/ole">
            <p:oleObj spid="_x0000_s34819" name="Equation" r:id="rId6" imgW="812447" imgH="228501" progId="Equation.DSMT4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940152" y="1772816"/>
            <a:ext cx="32038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200" b="1" dirty="0" smtClean="0"/>
              <a:t>В результате изменений</a:t>
            </a:r>
          </a:p>
          <a:p>
            <a:pPr algn="ctr"/>
            <a:r>
              <a:rPr lang="ru-RU" sz="1200" b="1" dirty="0" smtClean="0"/>
              <a:t>Установлено:</a:t>
            </a:r>
            <a:endParaRPr lang="ru-RU" sz="1200" dirty="0" smtClean="0"/>
          </a:p>
          <a:p>
            <a:pPr marL="342900" indent="-342900">
              <a:buAutoNum type="arabicPeriod"/>
            </a:pPr>
            <a:r>
              <a:rPr lang="ru-RU" sz="1200" dirty="0" smtClean="0"/>
              <a:t>Частота «</a:t>
            </a:r>
            <a:r>
              <a:rPr lang="ru-RU" sz="1200" dirty="0" err="1" smtClean="0"/>
              <a:t>свип</a:t>
            </a:r>
            <a:r>
              <a:rPr lang="ru-RU" sz="1200" dirty="0" smtClean="0"/>
              <a:t>» сигнала  35-250</a:t>
            </a:r>
            <a:r>
              <a:rPr lang="en-US" sz="1200" dirty="0" smtClean="0"/>
              <a:t>Hz,</a:t>
            </a:r>
            <a:endParaRPr lang="ru-RU" sz="1200" dirty="0" smtClean="0"/>
          </a:p>
          <a:p>
            <a:pPr marL="342900" indent="-342900"/>
            <a:endParaRPr lang="en-US" sz="1200" dirty="0" smtClean="0"/>
          </a:p>
          <a:p>
            <a:pPr marL="342900" indent="-342900">
              <a:buAutoNum type="arabicPeriod" startAt="2"/>
            </a:pPr>
            <a:r>
              <a:rPr lang="ru-RU" sz="1200" dirty="0" smtClean="0"/>
              <a:t>Массы ВН: </a:t>
            </a:r>
            <a:r>
              <a:rPr lang="en-US" sz="1200" dirty="0" smtClean="0"/>
              <a:t>m1=</a:t>
            </a:r>
            <a:r>
              <a:rPr lang="ru-RU" sz="1200" dirty="0" smtClean="0"/>
              <a:t> 36М</a:t>
            </a:r>
            <a:r>
              <a:rPr lang="en-US" sz="1200" dirty="0" smtClean="0"/>
              <a:t>, m2=29M,</a:t>
            </a:r>
            <a:r>
              <a:rPr lang="ru-RU" sz="1200" dirty="0" smtClean="0"/>
              <a:t> </a:t>
            </a:r>
          </a:p>
          <a:p>
            <a:pPr marL="342900" indent="-342900">
              <a:buAutoNum type="arabicPeriod" startAt="2"/>
            </a:pPr>
            <a:endParaRPr lang="en-US" sz="1200" dirty="0" smtClean="0"/>
          </a:p>
          <a:p>
            <a:pPr marL="342900" indent="-342900">
              <a:buAutoNum type="arabicPeriod" startAt="2"/>
            </a:pPr>
            <a:r>
              <a:rPr lang="ru-RU" sz="1200" dirty="0" smtClean="0"/>
              <a:t>Радиус </a:t>
            </a:r>
            <a:r>
              <a:rPr lang="ru-RU" sz="1200" dirty="0" err="1" smtClean="0"/>
              <a:t>Шваршильда</a:t>
            </a:r>
            <a:r>
              <a:rPr lang="ru-RU" sz="1200" dirty="0" smtClean="0"/>
              <a:t> для суммарной массы</a:t>
            </a:r>
            <a:r>
              <a:rPr lang="en-US" sz="1200" dirty="0" smtClean="0"/>
              <a:t>                      </a:t>
            </a:r>
            <a:r>
              <a:rPr lang="ru-RU" sz="1200" dirty="0" smtClean="0"/>
              <a:t>,</a:t>
            </a:r>
            <a:endParaRPr lang="en-US" sz="1200" dirty="0" smtClean="0"/>
          </a:p>
          <a:p>
            <a:pPr marL="342900" indent="-342900">
              <a:buAutoNum type="arabicPeriod" startAt="2"/>
            </a:pPr>
            <a:endParaRPr lang="en-US" sz="1200" b="1" dirty="0" smtClean="0"/>
          </a:p>
          <a:p>
            <a:pPr marL="342900" indent="-342900">
              <a:buAutoNum type="arabicPeriod" startAt="2"/>
            </a:pPr>
            <a:endParaRPr lang="en-US" sz="1200" b="1" dirty="0" smtClean="0"/>
          </a:p>
          <a:p>
            <a:pPr marL="342900" indent="-342900">
              <a:buAutoNum type="arabicPeriod" startAt="2"/>
            </a:pPr>
            <a:r>
              <a:rPr lang="ru-RU" sz="1200" dirty="0" smtClean="0"/>
              <a:t>Расстояние  от центра вращения</a:t>
            </a:r>
            <a:r>
              <a:rPr lang="en-US" sz="1200" dirty="0" smtClean="0"/>
              <a:t>  </a:t>
            </a:r>
            <a:r>
              <a:rPr lang="ru-RU" sz="1200" dirty="0" smtClean="0"/>
              <a:t>-  350 км,</a:t>
            </a:r>
          </a:p>
          <a:p>
            <a:pPr marL="342900" indent="-342900"/>
            <a:endParaRPr lang="en-US" sz="1200" dirty="0" smtClean="0"/>
          </a:p>
          <a:p>
            <a:pPr marL="342900" indent="-342900"/>
            <a:r>
              <a:rPr lang="ru-RU" sz="1200" dirty="0" smtClean="0"/>
              <a:t>5.   Длительность «</a:t>
            </a:r>
            <a:r>
              <a:rPr lang="ru-RU" sz="1200" dirty="0" err="1" smtClean="0"/>
              <a:t>свир</a:t>
            </a:r>
            <a:r>
              <a:rPr lang="ru-RU" sz="1200" dirty="0" smtClean="0"/>
              <a:t>» сигнала-0.2 сек</a:t>
            </a:r>
            <a:endParaRPr lang="en-US" sz="1200" dirty="0" smtClean="0"/>
          </a:p>
          <a:p>
            <a:pPr marL="342900" indent="-342900">
              <a:buAutoNum type="arabicPeriod" startAt="2"/>
            </a:pPr>
            <a:endParaRPr lang="ru-RU" sz="1200" dirty="0" smtClean="0"/>
          </a:p>
          <a:p>
            <a:pPr marL="342900" indent="-342900">
              <a:buAutoNum type="arabicPeriod" startAt="2"/>
            </a:pPr>
            <a:endParaRPr lang="ru-RU" sz="1200" dirty="0" smtClean="0"/>
          </a:p>
          <a:p>
            <a:pPr marL="342900" indent="-342900"/>
            <a:r>
              <a:rPr lang="ru-RU" sz="1200" dirty="0" smtClean="0"/>
              <a:t>6.     Хорошая корреляция между наблюдениями на двух разнесенных на 3002 км интерферометрах,</a:t>
            </a:r>
          </a:p>
          <a:p>
            <a:pPr algn="ctr"/>
            <a:endParaRPr lang="ru-RU" sz="1600" dirty="0" smtClean="0"/>
          </a:p>
          <a:p>
            <a:pPr algn="ctr"/>
            <a:endParaRPr lang="ru-RU" sz="1600" dirty="0" smtClean="0"/>
          </a:p>
          <a:p>
            <a:pPr algn="ctr"/>
            <a:endParaRPr lang="ru-RU" sz="1600" dirty="0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/>
        </p:nvGraphicFramePr>
        <p:xfrm>
          <a:off x="4984750" y="2262188"/>
          <a:ext cx="114300" cy="177800"/>
        </p:xfrm>
        <a:graphic>
          <a:graphicData uri="http://schemas.openxmlformats.org/presentationml/2006/ole">
            <p:oleObj spid="_x0000_s34820" name="Equation" r:id="rId7" imgW="914400" imgH="183240" progId="Equation.DSMT4">
              <p:embed/>
            </p:oleObj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/>
        </p:nvGraphicFramePr>
        <p:xfrm>
          <a:off x="6300192" y="2708920"/>
          <a:ext cx="736600" cy="228600"/>
        </p:xfrm>
        <a:graphic>
          <a:graphicData uri="http://schemas.openxmlformats.org/presentationml/2006/ole">
            <p:oleObj spid="_x0000_s34821" name="Equation" r:id="rId8" imgW="736600" imgH="228600" progId="Equation.DSMT4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444208" y="6597352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2 Марта 2016г., ОФН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26725 61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764704"/>
            <a:ext cx="4536504" cy="454392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87624" y="188640"/>
            <a:ext cx="6685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FFFF00"/>
                </a:solidFill>
              </a:rPr>
              <a:t>Очищенный от шумов сигнал на двух интерферометрах</a:t>
            </a:r>
            <a:endParaRPr lang="ru-RU" sz="1800" b="1" dirty="0">
              <a:solidFill>
                <a:srgbClr val="FFFF00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1331640" y="2276872"/>
            <a:ext cx="3456384" cy="144016"/>
          </a:xfrm>
          <a:prstGeom prst="rightArrow">
            <a:avLst/>
          </a:prstGeom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/>
        </p:nvGraphicFramePr>
        <p:xfrm>
          <a:off x="6372200" y="1196752"/>
          <a:ext cx="2149140" cy="491232"/>
        </p:xfrm>
        <a:graphic>
          <a:graphicData uri="http://schemas.openxmlformats.org/presentationml/2006/ole">
            <p:oleObj spid="_x0000_s195586" name="Equation" r:id="rId5" imgW="888614" imgH="203112" progId="Equation.DSMT4">
              <p:embed/>
            </p:oleObj>
          </a:graphicData>
        </a:graphic>
      </p:graphicFrame>
      <p:sp>
        <p:nvSpPr>
          <p:cNvPr id="9" name="Скругленная прямоугольная выноска 8"/>
          <p:cNvSpPr/>
          <p:nvPr/>
        </p:nvSpPr>
        <p:spPr>
          <a:xfrm>
            <a:off x="6300192" y="1052736"/>
            <a:ext cx="2664296" cy="720080"/>
          </a:xfrm>
          <a:prstGeom prst="wedgeRoundRectCallout">
            <a:avLst>
              <a:gd name="adj1" fmla="val -183080"/>
              <a:gd name="adj2" fmla="val 122259"/>
              <a:gd name="adj3" fmla="val 16667"/>
            </a:avLst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6516216" y="2132856"/>
            <a:ext cx="2448272" cy="720080"/>
          </a:xfrm>
          <a:prstGeom prst="wedgeRoundRectCallout">
            <a:avLst>
              <a:gd name="adj1" fmla="val -246002"/>
              <a:gd name="adj2" fmla="val 29865"/>
              <a:gd name="adj3" fmla="val 16667"/>
            </a:avLst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444208" y="3429000"/>
            <a:ext cx="2699792" cy="864096"/>
          </a:xfrm>
          <a:prstGeom prst="wedgeRoundRectCallout">
            <a:avLst>
              <a:gd name="adj1" fmla="val -113489"/>
              <a:gd name="adj2" fmla="val -123132"/>
              <a:gd name="adj3" fmla="val 16667"/>
            </a:avLst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043608" y="5301208"/>
            <a:ext cx="460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rgbClr val="FFFF00"/>
                </a:solidFill>
              </a:rPr>
              <a:t>График </a:t>
            </a:r>
            <a:r>
              <a:rPr lang="en-US" i="1" dirty="0" smtClean="0">
                <a:solidFill>
                  <a:srgbClr val="FFFF00"/>
                </a:solidFill>
              </a:rPr>
              <a:t>  </a:t>
            </a:r>
            <a:r>
              <a:rPr lang="ru-RU" i="1" dirty="0" smtClean="0">
                <a:solidFill>
                  <a:srgbClr val="FFFF00"/>
                </a:solidFill>
              </a:rPr>
              <a:t>из</a:t>
            </a:r>
            <a:r>
              <a:rPr lang="en-US" i="1" dirty="0" smtClean="0">
                <a:solidFill>
                  <a:srgbClr val="FFFF00"/>
                </a:solidFill>
              </a:rPr>
              <a:t> </a:t>
            </a:r>
            <a:r>
              <a:rPr lang="ru-RU" i="1" dirty="0" smtClean="0">
                <a:solidFill>
                  <a:srgbClr val="FFFF00"/>
                </a:solidFill>
              </a:rPr>
              <a:t> статьи </a:t>
            </a:r>
            <a:r>
              <a:rPr lang="en-US" i="1" dirty="0" smtClean="0">
                <a:solidFill>
                  <a:srgbClr val="FFFF00"/>
                </a:solidFill>
              </a:rPr>
              <a:t>  Phys.  Rev.   </a:t>
            </a:r>
            <a:r>
              <a:rPr lang="en-US" i="1" dirty="0" err="1" smtClean="0">
                <a:solidFill>
                  <a:srgbClr val="FFFF00"/>
                </a:solidFill>
              </a:rPr>
              <a:t>Lett</a:t>
            </a:r>
            <a:r>
              <a:rPr lang="en-US" i="1" dirty="0" smtClean="0">
                <a:solidFill>
                  <a:srgbClr val="FFFF00"/>
                </a:solidFill>
              </a:rPr>
              <a:t>. 12-02-2016</a:t>
            </a:r>
            <a:endParaRPr lang="ru-RU" i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8224" y="2276872"/>
            <a:ext cx="1790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FFFF00"/>
                </a:solidFill>
              </a:rPr>
              <a:t>Частота    </a:t>
            </a:r>
            <a:r>
              <a:rPr lang="ru-RU" dirty="0" smtClean="0">
                <a:solidFill>
                  <a:srgbClr val="FFFF00"/>
                </a:solidFill>
              </a:rPr>
              <a:t>              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/>
        </p:nvGraphicFramePr>
        <p:xfrm>
          <a:off x="7596336" y="2204864"/>
          <a:ext cx="1298575" cy="449262"/>
        </p:xfrm>
        <a:graphic>
          <a:graphicData uri="http://schemas.openxmlformats.org/presentationml/2006/ole">
            <p:oleObj spid="_x0000_s195587" name="Equation" r:id="rId6" imgW="672808" imgH="203112" progId="Equation.DSMT4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444208" y="3573016"/>
            <a:ext cx="1982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FFFF00"/>
                </a:solidFill>
              </a:rPr>
              <a:t>Частота </a:t>
            </a:r>
            <a:r>
              <a:rPr lang="en-US" sz="1800" dirty="0" smtClean="0">
                <a:solidFill>
                  <a:srgbClr val="FFFF00"/>
                </a:solidFill>
              </a:rPr>
              <a:t>   </a:t>
            </a:r>
            <a:r>
              <a:rPr lang="ru-RU" sz="1800" dirty="0" smtClean="0">
                <a:solidFill>
                  <a:srgbClr val="FFFF00"/>
                </a:solidFill>
              </a:rPr>
              <a:t>   </a:t>
            </a:r>
            <a:r>
              <a:rPr lang="ru-RU" dirty="0" smtClean="0">
                <a:solidFill>
                  <a:srgbClr val="FFFF00"/>
                </a:solidFill>
              </a:rPr>
              <a:t>              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/>
        </p:nvGraphicFramePr>
        <p:xfrm>
          <a:off x="7545708" y="3573016"/>
          <a:ext cx="1598292" cy="419224"/>
        </p:xfrm>
        <a:graphic>
          <a:graphicData uri="http://schemas.openxmlformats.org/presentationml/2006/ole">
            <p:oleObj spid="_x0000_s195588" name="Equation" r:id="rId7" imgW="774364" imgH="203112" progId="Equation.DSMT4">
              <p:embed/>
            </p:oleObj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179512" y="5516563"/>
          <a:ext cx="8621588" cy="846137"/>
        </p:xfrm>
        <a:graphic>
          <a:graphicData uri="http://schemas.openxmlformats.org/presentationml/2006/ole">
            <p:oleObj spid="_x0000_s195589" name="Equation" r:id="rId8" imgW="4127400" imgH="39348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857232"/>
            <a:ext cx="5334000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pic>
        <p:nvPicPr>
          <p:cNvPr id="192514" name="Picture 2" descr="Ligo2016021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3707904" cy="3707905"/>
          </a:xfrm>
          <a:prstGeom prst="rect">
            <a:avLst/>
          </a:prstGeom>
          <a:noFill/>
        </p:spPr>
      </p:pic>
      <p:pic>
        <p:nvPicPr>
          <p:cNvPr id="192516" name="Picture 4" descr="ÐÐ°Ð·ÐµÑÐ½ÑÐ¹ Ð¸Ð½ÑÐµÑÑÐµÑÐ¾Ð¼ÐµÑÑ ÐÑÐ°Ð²Ð¸ÑÐ°ÑÐ¸Ð¾Ð½Ð½Ð¾-Ð²Ð¾Ð»Ð½Ð¾Ð²Ð°Ñ Ð¾Ð±ÑÐµÑÐ²Ð°ÑÐ¾ÑÐ¸Ñ, Ð³ÑÐ°Ð²Ð¸ÑÐ°ÑÐ¸Ð¾Ð½Ð½ÑÐµ Ð²Ð¾Ð»Ð½Ñ, Ð´ÐµÑÐµÐºÑÐ¾Ñ LIGO ÐÐ½Ð´Ð¸Ñ, Ð°ÑÑÑÐ¾Ð½Ð¾Ð¼Ð¸Ñ, ÐÐ°ÑÑÐ°ÑÑÑÐµÑÑÐºÐ¸Ð¹ ÑÐµÑÐ½Ð¾Ð»Ð¾Ð³Ð¸ÑÐµÑÐºÐ¸Ð¹ Ð¸Ð½ÑÑÐ¸ÑÑÑ, ÑÑÑÐ±Ð¾Ð¿ÑÐ¾Ð²Ð¾Ð´Ñ Ð´Ð°Ð½Ð½ÑÑ, Caltech, ÐÐÐ¢, ÐÐ¾Ð½ÑÐ¾ÑÑÐ¸ÑÐ¼ IndI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620688"/>
            <a:ext cx="5251977" cy="36004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0532" y="1084333"/>
            <a:ext cx="6887227" cy="486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780248" y="1181435"/>
            <a:ext cx="5413571" cy="47743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GW150914,     GW151226,     GW170104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30350" y="5502584"/>
            <a:ext cx="2913133" cy="43697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From LIGO</a:t>
            </a:r>
            <a:endParaRPr lang="ru-RU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pic>
        <p:nvPicPr>
          <p:cNvPr id="189442" name="Picture 2" descr="https://www.sciencenews.org/sites/default/files/2017/12/122317_1_ec_neutronstars_inline1_730.png?mode=pick&amp;context=27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5493089" cy="25202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3718679"/>
            <a:ext cx="8568952" cy="286232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1800" dirty="0" smtClean="0"/>
              <a:t> После того, как гравитационные волны сузили область неба, где столкнулись две нейтронные звезды, телескопы выявили пятно света (обозначено красными линиями), где ни один не был раньше. </a:t>
            </a:r>
          </a:p>
          <a:p>
            <a:r>
              <a:rPr lang="ru-RU" sz="1800" dirty="0" smtClean="0"/>
              <a:t>16 октября исследователи объявили, что Advanced LIGO (лазерная обсерватория гравитационно-волновой интерферометрии) и ее дочерний эксперимент Advanced </a:t>
            </a:r>
            <a:r>
              <a:rPr lang="ru-RU" sz="1800" dirty="0" err="1" smtClean="0"/>
              <a:t>Delgo</a:t>
            </a:r>
            <a:r>
              <a:rPr lang="ru-RU" sz="1800" dirty="0" smtClean="0"/>
              <a:t> обнаружили гравитационные волны от сталкивающихся нейтронных звезд - космический крах, наблюдаемый более чем в 70 обсерваториях по всему миру.( участники: ИКИ РАН,  ГАИШ, МГУ, </a:t>
            </a:r>
            <a:r>
              <a:rPr lang="ru-RU" sz="1800" dirty="0" err="1" smtClean="0"/>
              <a:t>ак.А.М.Черепащук</a:t>
            </a:r>
            <a:r>
              <a:rPr lang="ru-RU" sz="1800" dirty="0" smtClean="0"/>
              <a:t>, </a:t>
            </a:r>
            <a:r>
              <a:rPr lang="ru-RU" sz="1800" dirty="0" err="1" smtClean="0"/>
              <a:t>проф.В.М.Липунов</a:t>
            </a:r>
            <a:r>
              <a:rPr lang="ru-RU" sz="1800" dirty="0" smtClean="0"/>
              <a:t>)</a:t>
            </a:r>
          </a:p>
          <a:p>
            <a:endParaRPr lang="ru-RU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188640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Открытие нейтронных звезд (Четвертое событие)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692696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«BNS-Merger</a:t>
            </a:r>
            <a:r>
              <a:rPr lang="ru-RU" sz="1600" dirty="0" smtClean="0">
                <a:solidFill>
                  <a:schemeClr val="bg1"/>
                </a:solidFill>
              </a:rPr>
              <a:t>»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184" y="1052736"/>
            <a:ext cx="23762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Выводы :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1,Коллапс сопровождается излучением,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2. Скорость гравитационных волн вплоть до 9-того знака совпадает со скоростью света,</a:t>
            </a:r>
          </a:p>
          <a:p>
            <a:r>
              <a:rPr lang="ru-RU" sz="1200" dirty="0" smtClean="0">
                <a:solidFill>
                  <a:schemeClr val="bg1"/>
                </a:solidFill>
              </a:rPr>
              <a:t>3. Тяжелые элементы,  в частности, золото,  появляются в результате ядерных реакций в нейтронных звездах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195736" y="1196752"/>
            <a:ext cx="5760640" cy="4458072"/>
            <a:chOff x="2123728" y="476672"/>
            <a:chExt cx="5760640" cy="4458072"/>
          </a:xfrm>
        </p:grpSpPr>
        <p:pic>
          <p:nvPicPr>
            <p:cNvPr id="6" name="Picture 2" descr="https://cdnph.upi.com/svc/sv/i/8921523045223/2018/1/15230466558066/Hubble-spots-Einstein-ring-surrounding-galaxy-cluste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23728" y="1484784"/>
              <a:ext cx="5174940" cy="3449960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2843808" y="476672"/>
              <a:ext cx="3600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/>
                  </a:solidFill>
                </a:rPr>
                <a:t>Кольцо Эйнштейна</a:t>
              </a:r>
            </a:p>
            <a:p>
              <a:endParaRPr lang="ru-RU" dirty="0" smtClean="0">
                <a:solidFill>
                  <a:schemeClr val="bg1"/>
                </a:solidFill>
              </a:endParaRPr>
            </a:p>
            <a:p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71800" y="1052736"/>
              <a:ext cx="51125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 </a:t>
              </a:r>
              <a:r>
                <a:rPr lang="en-US" b="1" dirty="0">
                  <a:solidFill>
                    <a:schemeClr val="bg1"/>
                  </a:solidFill>
                </a:rPr>
                <a:t>SDSS J0146-0929. 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572000" y="1052736"/>
              <a:ext cx="157927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 smtClean="0">
                  <a:solidFill>
                    <a:schemeClr val="bg1"/>
                  </a:solidFill>
                </a:rPr>
                <a:t>(</a:t>
              </a:r>
              <a:r>
                <a:rPr lang="en-US" b="1" dirty="0">
                  <a:solidFill>
                    <a:schemeClr val="bg1"/>
                  </a:solidFill>
                </a:rPr>
                <a:t> Hubble / ESA / </a:t>
              </a:r>
              <a:r>
                <a:rPr lang="en-US" b="1" dirty="0" smtClean="0">
                  <a:solidFill>
                    <a:schemeClr val="bg1"/>
                  </a:solidFill>
                </a:rPr>
                <a:t>NASA</a:t>
              </a:r>
              <a:r>
                <a:rPr lang="ru-RU" b="1" dirty="0" smtClean="0">
                  <a:solidFill>
                    <a:schemeClr val="bg1"/>
                  </a:solidFill>
                </a:rPr>
                <a:t>)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03648" y="5733256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Яркое подтверждение ОТО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Что означает непосредственное обнаружение ГВ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412776"/>
            <a:ext cx="8229600" cy="496855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1.  Еще одно значительное подтверждение ОТО,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2.  Новый канал получения информации о Вселенной                    	(«открыли  новое окно во Вселенную»)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3.  Пропаганда науки среди молодежи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4. Существенный прогресс в области  средств измерений и метрологии, в технологии высоко отражающих покрытий (зеркал), изоляции от вибраций, получение информации при большом уровне шумов и др.</a:t>
            </a:r>
          </a:p>
          <a:p>
            <a:r>
              <a:rPr lang="ru-RU" sz="2400" dirty="0" smtClean="0">
                <a:solidFill>
                  <a:srgbClr val="FF0000"/>
                </a:solidFill>
              </a:rPr>
              <a:t>5. Гравиметрия, ориентация по гравитационному  потенциалу 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635896" y="4653136"/>
            <a:ext cx="5292080" cy="165618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6978" name="Picture 2" descr="ÐÐ»Ð»ÑÑÑÑÐ°ÑÐ¸Ñ Ð¾Ð´Ð½Ð¾Ð³Ð¾ ÐºÐ¾ÑÐ¼Ð¸ÑÐµÑÐºÐ¾Ð³Ð¾ Ð°Ð¿Ð¿Ð°ÑÐ°ÑÐ° LI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713" y="3714752"/>
            <a:ext cx="3374778" cy="24231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99592" y="188640"/>
            <a:ext cx="79928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Ч</a:t>
            </a:r>
            <a:r>
              <a:rPr lang="ru-RU" sz="1800" i="1" dirty="0" smtClean="0">
                <a:solidFill>
                  <a:schemeClr val="bg1"/>
                </a:solidFill>
              </a:rPr>
              <a:t>ТО</a:t>
            </a:r>
            <a:r>
              <a:rPr lang="ru-RU" sz="2400" i="1" dirty="0" smtClean="0">
                <a:solidFill>
                  <a:schemeClr val="bg1"/>
                </a:solidFill>
              </a:rPr>
              <a:t> такое гравитационная волна?</a:t>
            </a: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ИСКАЖЕНИЕ МЕТРИКИ ПРОСТРАНСТВА И ВРЕМЕНИ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96552" y="1988840"/>
            <a:ext cx="10513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</a:rPr>
              <a:t>МЕТРИКА ПРОСТРАНСТВА И ВРЕМЕНИ</a:t>
            </a:r>
          </a:p>
          <a:p>
            <a:pPr algn="ctr">
              <a:buFontTx/>
              <a:buChar char="-"/>
            </a:pPr>
            <a:r>
              <a:rPr lang="ru-RU" sz="2000" b="1" i="1" dirty="0" smtClean="0">
                <a:solidFill>
                  <a:schemeClr val="bg1"/>
                </a:solidFill>
              </a:rPr>
              <a:t>ОПРЕДЕЛЯЕТСЯ НАХОДЯЩЕЙСЯ В НЕЙ МАССОЙ И ЭНЕРГИЕЙ</a:t>
            </a:r>
          </a:p>
          <a:p>
            <a:pPr algn="ctr">
              <a:buFontTx/>
              <a:buChar char="-"/>
            </a:pPr>
            <a:r>
              <a:rPr lang="ru-RU" sz="2000" b="1" i="1" dirty="0" smtClean="0">
                <a:solidFill>
                  <a:schemeClr val="bg1"/>
                </a:solidFill>
              </a:rPr>
              <a:t>Основная идея А.Эйнштейна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9304" y="2996952"/>
            <a:ext cx="6264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 smtClean="0">
                <a:solidFill>
                  <a:schemeClr val="bg1"/>
                </a:solidFill>
              </a:rPr>
              <a:t>Движущиеся массы (энергия) порождают искажение метрики пространства и времени, которые, как и электромагнитные волны, отрываются от порождающих их источников, и распространяются в пространстве – это и есть гравитационные волны.</a:t>
            </a:r>
            <a:endParaRPr lang="ru-RU" sz="1800" i="1" dirty="0">
              <a:solidFill>
                <a:schemeClr val="bg1"/>
              </a:solidFill>
            </a:endParaRPr>
          </a:p>
        </p:txBody>
      </p:sp>
      <p:graphicFrame>
        <p:nvGraphicFramePr>
          <p:cNvPr id="126981" name="Object 5"/>
          <p:cNvGraphicFramePr>
            <a:graphicFrameLocks noChangeAspect="1"/>
          </p:cNvGraphicFramePr>
          <p:nvPr/>
        </p:nvGraphicFramePr>
        <p:xfrm>
          <a:off x="3707904" y="4797152"/>
          <a:ext cx="4927600" cy="1270000"/>
        </p:xfrm>
        <a:graphic>
          <a:graphicData uri="http://schemas.openxmlformats.org/presentationml/2006/ole">
            <p:oleObj spid="_x0000_s126981" name="Equation" r:id="rId4" imgW="3251160" imgH="838080" progId="Equation.DSMT4">
              <p:embed/>
            </p:oleObj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880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15" y="2143116"/>
            <a:ext cx="9116785" cy="4010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640" y="188640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Дорожная карта открытия  непосредственного обнаружения гравитационных волн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18864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>
                <a:solidFill>
                  <a:schemeClr val="bg1"/>
                </a:solidFill>
              </a:rPr>
              <a:t>Краткая история гравитационных детекторов</a:t>
            </a:r>
          </a:p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smtClean="0">
                <a:solidFill>
                  <a:schemeClr val="bg1"/>
                </a:solidFill>
              </a:rPr>
              <a:t> журнал </a:t>
            </a:r>
            <a:r>
              <a:rPr lang="en-US" sz="1400" dirty="0" smtClean="0">
                <a:solidFill>
                  <a:schemeClr val="bg1"/>
                </a:solidFill>
              </a:rPr>
              <a:t> “SCIENCE”)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251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052736"/>
            <a:ext cx="8229600" cy="4525962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FFFF00"/>
                </a:solidFill>
              </a:rPr>
              <a:t>Оптическая конфигурация: </a:t>
            </a:r>
            <a:r>
              <a:rPr lang="ru-RU" sz="2000" b="1" dirty="0" err="1" smtClean="0">
                <a:solidFill>
                  <a:srgbClr val="FFFF00"/>
                </a:solidFill>
              </a:rPr>
              <a:t>Фабри-Перо-Майкельсона</a:t>
            </a:r>
            <a:r>
              <a:rPr lang="ru-RU" sz="2000" b="1" dirty="0" smtClean="0">
                <a:solidFill>
                  <a:srgbClr val="FFFF00"/>
                </a:solidFill>
              </a:rPr>
              <a:t> интерферометр с длиной плеч - 300м,</a:t>
            </a:r>
          </a:p>
          <a:p>
            <a:pPr eaLnBrk="1" hangingPunct="1"/>
            <a:r>
              <a:rPr lang="ru-RU" sz="2000" b="1" dirty="0" smtClean="0">
                <a:solidFill>
                  <a:srgbClr val="FFFF00"/>
                </a:solidFill>
              </a:rPr>
              <a:t>Лазер 10 </a:t>
            </a:r>
            <a:r>
              <a:rPr lang="en-US" sz="2000" b="1" dirty="0" smtClean="0">
                <a:solidFill>
                  <a:srgbClr val="FFFF00"/>
                </a:solidFill>
              </a:rPr>
              <a:t>W </a:t>
            </a:r>
            <a:r>
              <a:rPr lang="en-US" sz="2000" b="1" dirty="0" err="1" smtClean="0">
                <a:solidFill>
                  <a:srgbClr val="FFFF00"/>
                </a:solidFill>
              </a:rPr>
              <a:t>Nd</a:t>
            </a:r>
            <a:r>
              <a:rPr lang="ru-RU" sz="2000" b="1" dirty="0" smtClean="0">
                <a:solidFill>
                  <a:srgbClr val="FFFF00"/>
                </a:solidFill>
              </a:rPr>
              <a:t>:</a:t>
            </a:r>
            <a:r>
              <a:rPr lang="en-US" sz="2000" b="1" dirty="0" err="1" smtClean="0">
                <a:solidFill>
                  <a:srgbClr val="FFFF00"/>
                </a:solidFill>
              </a:rPr>
              <a:t>Yag</a:t>
            </a:r>
            <a:r>
              <a:rPr lang="ru-RU" sz="2000" b="1" dirty="0" smtClean="0">
                <a:solidFill>
                  <a:srgbClr val="FFFF00"/>
                </a:solidFill>
              </a:rPr>
              <a:t>,</a:t>
            </a:r>
          </a:p>
          <a:p>
            <a:pPr eaLnBrk="1" hangingPunct="1"/>
            <a:r>
              <a:rPr lang="ru-RU" sz="2000" b="1" dirty="0" smtClean="0">
                <a:solidFill>
                  <a:srgbClr val="FFFF00"/>
                </a:solidFill>
              </a:rPr>
              <a:t>Очистка мод - треугольное кольцо длиной 10 м,</a:t>
            </a:r>
          </a:p>
          <a:p>
            <a:pPr eaLnBrk="1" hangingPunct="1"/>
            <a:r>
              <a:rPr lang="ru-RU" sz="2000" b="1" dirty="0" err="1" smtClean="0">
                <a:solidFill>
                  <a:srgbClr val="FFFF00"/>
                </a:solidFill>
              </a:rPr>
              <a:t>Recent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</a:rPr>
              <a:t>improvement</a:t>
            </a:r>
            <a:r>
              <a:rPr lang="ru-RU" sz="2000" b="1" dirty="0" smtClean="0">
                <a:solidFill>
                  <a:srgbClr val="FFFF00"/>
                </a:solidFill>
              </a:rPr>
              <a:t>: 2 </a:t>
            </a:r>
            <a:r>
              <a:rPr lang="ru-RU" sz="2000" b="1" dirty="0" err="1" smtClean="0">
                <a:solidFill>
                  <a:srgbClr val="FFFF00"/>
                </a:solidFill>
              </a:rPr>
              <a:t>x</a:t>
            </a:r>
            <a:r>
              <a:rPr lang="ru-RU" sz="2000" b="1" dirty="0" smtClean="0">
                <a:solidFill>
                  <a:srgbClr val="FFFF00"/>
                </a:solidFill>
              </a:rPr>
              <a:t> 10-16 </a:t>
            </a:r>
            <a:r>
              <a:rPr lang="ru-RU" sz="2000" b="1" dirty="0" err="1" smtClean="0">
                <a:solidFill>
                  <a:srgbClr val="FFFF00"/>
                </a:solidFill>
              </a:rPr>
              <a:t>m</a:t>
            </a:r>
            <a:r>
              <a:rPr lang="ru-RU" sz="2000" b="1" dirty="0" smtClean="0">
                <a:solidFill>
                  <a:srgbClr val="FFFF00"/>
                </a:solidFill>
              </a:rPr>
              <a:t>/</a:t>
            </a:r>
            <a:r>
              <a:rPr lang="ru-RU" sz="2000" b="1" dirty="0" err="1" smtClean="0">
                <a:solidFill>
                  <a:srgbClr val="FFFF00"/>
                </a:solidFill>
              </a:rPr>
              <a:t>sqrt</a:t>
            </a:r>
            <a:r>
              <a:rPr lang="ru-RU" sz="2000" b="1" dirty="0" smtClean="0">
                <a:solidFill>
                  <a:srgbClr val="FFFF00"/>
                </a:solidFill>
              </a:rPr>
              <a:t>(</a:t>
            </a:r>
            <a:r>
              <a:rPr lang="ru-RU" sz="2000" b="1" dirty="0" err="1" smtClean="0">
                <a:solidFill>
                  <a:srgbClr val="FFFF00"/>
                </a:solidFill>
              </a:rPr>
              <a:t>Hz</a:t>
            </a:r>
            <a:r>
              <a:rPr lang="ru-RU" sz="2000" b="1" dirty="0" smtClean="0">
                <a:solidFill>
                  <a:srgbClr val="FFFF00"/>
                </a:solidFill>
              </a:rPr>
              <a:t>) @ 100Hz</a:t>
            </a:r>
          </a:p>
          <a:p>
            <a:pPr eaLnBrk="1" hangingPunct="1"/>
            <a:r>
              <a:rPr lang="ru-RU" sz="2000" b="1" dirty="0" err="1" smtClean="0">
                <a:solidFill>
                  <a:srgbClr val="FFFF00"/>
                </a:solidFill>
              </a:rPr>
              <a:t>Best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</a:rPr>
              <a:t>sensitivity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</a:rPr>
              <a:t>floor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</a:rPr>
              <a:t>level</a:t>
            </a:r>
            <a:r>
              <a:rPr lang="ru-RU" sz="2000" b="1" dirty="0" smtClean="0">
                <a:solidFill>
                  <a:srgbClr val="FFFF00"/>
                </a:solidFill>
              </a:rPr>
              <a:t>: 1.5 </a:t>
            </a:r>
            <a:r>
              <a:rPr lang="ru-RU" sz="2000" b="1" dirty="0" err="1" smtClean="0">
                <a:solidFill>
                  <a:srgbClr val="FFFF00"/>
                </a:solidFill>
              </a:rPr>
              <a:t>x</a:t>
            </a:r>
            <a:r>
              <a:rPr lang="ru-RU" sz="2000" b="1" dirty="0" smtClean="0">
                <a:solidFill>
                  <a:srgbClr val="FFFF00"/>
                </a:solidFill>
              </a:rPr>
              <a:t> 10-18 </a:t>
            </a:r>
            <a:r>
              <a:rPr lang="ru-RU" sz="2000" b="1" dirty="0" err="1" smtClean="0">
                <a:solidFill>
                  <a:srgbClr val="FFFF00"/>
                </a:solidFill>
              </a:rPr>
              <a:t>m</a:t>
            </a:r>
            <a:r>
              <a:rPr lang="ru-RU" sz="2000" b="1" dirty="0" smtClean="0">
                <a:solidFill>
                  <a:srgbClr val="FFFF00"/>
                </a:solidFill>
              </a:rPr>
              <a:t>/</a:t>
            </a:r>
            <a:r>
              <a:rPr lang="ru-RU" sz="2000" b="1" dirty="0" err="1" smtClean="0">
                <a:solidFill>
                  <a:srgbClr val="FFFF00"/>
                </a:solidFill>
              </a:rPr>
              <a:t>sqrt</a:t>
            </a:r>
            <a:r>
              <a:rPr lang="ru-RU" sz="2000" b="1" dirty="0" smtClean="0">
                <a:solidFill>
                  <a:srgbClr val="FFFF00"/>
                </a:solidFill>
              </a:rPr>
              <a:t>(</a:t>
            </a:r>
            <a:r>
              <a:rPr lang="ru-RU" sz="2000" b="1" dirty="0" err="1" smtClean="0">
                <a:solidFill>
                  <a:srgbClr val="FFFF00"/>
                </a:solidFill>
              </a:rPr>
              <a:t>Hz</a:t>
            </a:r>
            <a:r>
              <a:rPr lang="ru-RU" sz="2000" b="1" dirty="0" smtClean="0">
                <a:solidFill>
                  <a:srgbClr val="FFFF00"/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ru-RU" sz="2000" b="1" dirty="0" smtClean="0">
              <a:solidFill>
                <a:srgbClr val="FFFF00"/>
              </a:solidFill>
            </a:endParaRPr>
          </a:p>
          <a:p>
            <a:pPr eaLnBrk="1" hangingPunct="1"/>
            <a:endParaRPr lang="ru-RU" sz="2000" b="1" dirty="0" smtClean="0">
              <a:solidFill>
                <a:srgbClr val="FFFF00"/>
              </a:solidFill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203575" y="333375"/>
            <a:ext cx="47488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TAMA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300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aramond" pitchFamily="18" charset="0"/>
              </a:rPr>
              <a:t> (Япония)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aramond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73016"/>
            <a:ext cx="3730302" cy="226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Группа 4"/>
          <p:cNvGrpSpPr/>
          <p:nvPr/>
        </p:nvGrpSpPr>
        <p:grpSpPr>
          <a:xfrm>
            <a:off x="4787900" y="3501008"/>
            <a:ext cx="4356100" cy="2664296"/>
            <a:chOff x="4572000" y="4365625"/>
            <a:chExt cx="4356100" cy="2016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43344" y="4460374"/>
              <a:ext cx="3540568" cy="1658137"/>
            </a:xfrm>
            <a:prstGeom prst="rect">
              <a:avLst/>
            </a:prstGeom>
            <a:noFill/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4572000" y="6118511"/>
              <a:ext cx="4356100" cy="263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>
                  <a:solidFill>
                    <a:srgbClr val="FFFF00"/>
                  </a:solidFill>
                </a:rPr>
                <a:t>Современная сеть существующих детекторов для обнаружения гравитационных волн</a:t>
              </a: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4572000" y="4419015"/>
              <a:ext cx="512151" cy="195516"/>
            </a:xfrm>
            <a:prstGeom prst="wedgeRectCallout">
              <a:avLst>
                <a:gd name="adj1" fmla="val 131065"/>
                <a:gd name="adj2" fmla="val 14075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i="1"/>
                <a:t>LIGO</a:t>
              </a:r>
              <a:endParaRPr lang="ru-RU" b="1" i="1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4572000" y="4730808"/>
              <a:ext cx="513092" cy="195516"/>
            </a:xfrm>
            <a:prstGeom prst="wedgeRectCallout">
              <a:avLst>
                <a:gd name="adj1" fmla="val 180644"/>
                <a:gd name="adj2" fmla="val 6718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US" b="1" i="1"/>
                <a:t>LIGO</a:t>
              </a:r>
              <a:endParaRPr lang="ru-RU"/>
            </a:p>
            <a:p>
              <a:pPr algn="ctr"/>
              <a:endParaRPr lang="ru-RU" sz="1800"/>
            </a:p>
          </p:txBody>
        </p:sp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5984809" y="4413001"/>
              <a:ext cx="512151" cy="194655"/>
            </a:xfrm>
            <a:prstGeom prst="wedgeRectCallout">
              <a:avLst>
                <a:gd name="adj1" fmla="val 59190"/>
                <a:gd name="adj2" fmla="val 16150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b="1" i="1"/>
                <a:t>GEO</a:t>
              </a:r>
            </a:p>
          </p:txBody>
        </p:sp>
        <p:sp>
          <p:nvSpPr>
            <p:cNvPr id="11" name="AutoShape 12"/>
            <p:cNvSpPr>
              <a:spLocks noChangeArrowheads="1"/>
            </p:cNvSpPr>
            <p:nvPr/>
          </p:nvSpPr>
          <p:spPr bwMode="auto">
            <a:xfrm>
              <a:off x="6691213" y="4365625"/>
              <a:ext cx="513092" cy="194655"/>
            </a:xfrm>
            <a:prstGeom prst="wedgeRectCallout">
              <a:avLst>
                <a:gd name="adj1" fmla="val -59176"/>
                <a:gd name="adj2" fmla="val 215931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b="1" i="1"/>
                <a:t>Virgo</a:t>
              </a:r>
            </a:p>
          </p:txBody>
        </p:sp>
        <p:sp>
          <p:nvSpPr>
            <p:cNvPr id="12" name="AutoShape 13"/>
            <p:cNvSpPr>
              <a:spLocks noChangeArrowheads="1"/>
            </p:cNvSpPr>
            <p:nvPr/>
          </p:nvSpPr>
          <p:spPr bwMode="auto">
            <a:xfrm>
              <a:off x="7809686" y="4413001"/>
              <a:ext cx="555457" cy="194655"/>
            </a:xfrm>
            <a:prstGeom prst="wedgeRectCallout">
              <a:avLst>
                <a:gd name="adj1" fmla="val -85593"/>
                <a:gd name="adj2" fmla="val 209736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b="1" i="1"/>
                <a:t>TAMA</a:t>
              </a: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556792"/>
            <a:ext cx="428625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pic>
        <p:nvPicPr>
          <p:cNvPr id="100354" name="Picture 2" descr="https://lh4.googleusercontent.com/-gxWXQ4o5c3Q/VmBmNSVUTRI/AAAAAAABqD0/42WZocPRuRs/w992-h712-no/lisa%2Bpathhfinder%2B5%2B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052736"/>
            <a:ext cx="3112096" cy="2233682"/>
          </a:xfrm>
          <a:prstGeom prst="rect">
            <a:avLst/>
          </a:prstGeom>
          <a:noFill/>
        </p:spPr>
      </p:pic>
      <p:pic>
        <p:nvPicPr>
          <p:cNvPr id="100356" name="Picture 4" descr="https://lh5.googleusercontent.com/-9QfTGj8AYic/VmBmNXAjMCI/AAAAAAABqD0/5_9p1bXXIus/w640-h445-no/lisa4-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212976"/>
            <a:ext cx="3106861" cy="2160240"/>
          </a:xfrm>
          <a:prstGeom prst="rect">
            <a:avLst/>
          </a:prstGeom>
          <a:noFill/>
        </p:spPr>
      </p:pic>
      <p:pic>
        <p:nvPicPr>
          <p:cNvPr id="100358" name="Picture 6" descr="https://lh5.googleusercontent.com/-3CkFBIl8B8U/VmBmNXfpaRI/AAAAAAABqD0/wBBbOFvPutQ/w640-h360-no/lisa1-6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284984"/>
            <a:ext cx="3365186" cy="1944216"/>
          </a:xfrm>
          <a:prstGeom prst="rect">
            <a:avLst/>
          </a:prstGeom>
          <a:noFill/>
        </p:spPr>
      </p:pic>
      <p:pic>
        <p:nvPicPr>
          <p:cNvPr id="100360" name="Picture 8" descr="http://lisa.nasa.gov/images/LISA_Constellation2_500p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124744"/>
            <a:ext cx="3532370" cy="203455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47664" y="260648"/>
            <a:ext cx="10743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LISA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3563888" y="332656"/>
          <a:ext cx="4512501" cy="432048"/>
        </p:xfrm>
        <a:graphic>
          <a:graphicData uri="http://schemas.openxmlformats.org/presentationml/2006/ole">
            <p:oleObj spid="_x0000_s100361" name="Equation" r:id="rId7" imgW="2387520" imgH="228600" progId="Equation.DSMT4">
              <p:embed/>
            </p:oleObj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s://www.sciencenews.org/sites/default/files/2016/02/030516_essay_detector-map-730-N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2"/>
            <a:ext cx="8431633" cy="410031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332656"/>
            <a:ext cx="874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Мировая сеть лазерных интерферометров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528" y="404664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РАБОТЫ ПО ДЕТЕКТИРОВАНИЮ ГРАВИТАЦИОННЫХ ВОЛН В МГТУ </a:t>
            </a:r>
            <a:r>
              <a:rPr lang="ru-RU" sz="2800" b="1" dirty="0" err="1" smtClean="0">
                <a:solidFill>
                  <a:schemeClr val="bg1"/>
                </a:solidFill>
              </a:rPr>
              <a:t>им.Н.Э.Баумана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060848"/>
            <a:ext cx="8892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bg1"/>
                </a:solidFill>
              </a:rPr>
              <a:t>Ведутся работы по созданию прототипа  лазерной интерферометрической антенны на основе новой оптической схемы (двойной интерферометр Майкельсона ), обладающей большей чувствительностью и лучшим отношением сигнал/шум (</a:t>
            </a:r>
            <a:r>
              <a:rPr lang="ru-RU" sz="2400" dirty="0" err="1" smtClean="0">
                <a:solidFill>
                  <a:schemeClr val="bg1"/>
                </a:solidFill>
              </a:rPr>
              <a:t>проф.А.Н.Морозов</a:t>
            </a:r>
            <a:r>
              <a:rPr lang="ru-RU" sz="2400" dirty="0" smtClean="0">
                <a:solidFill>
                  <a:schemeClr val="bg1"/>
                </a:solidFill>
              </a:rPr>
              <a:t>),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bg1"/>
                </a:solidFill>
              </a:rPr>
              <a:t>Работы по разработке принципов генерации и приему высокочастотных гравитационных волн (</a:t>
            </a:r>
            <a:r>
              <a:rPr lang="ru-RU" sz="2400" dirty="0" err="1" smtClean="0">
                <a:solidFill>
                  <a:schemeClr val="bg1"/>
                </a:solidFill>
              </a:rPr>
              <a:t>проф.В.О.Гладышев</a:t>
            </a:r>
            <a:r>
              <a:rPr lang="ru-RU" sz="2400" dirty="0" smtClean="0">
                <a:solidFill>
                  <a:schemeClr val="bg1"/>
                </a:solidFill>
              </a:rPr>
              <a:t>)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Прямоугольник 105"/>
          <p:cNvSpPr/>
          <p:nvPr/>
        </p:nvSpPr>
        <p:spPr>
          <a:xfrm>
            <a:off x="0" y="4869160"/>
            <a:ext cx="91440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1800" b="1" dirty="0" smtClean="0">
                <a:solidFill>
                  <a:schemeClr val="bg1"/>
                </a:solidFill>
                <a:cs typeface="Arial" charset="0"/>
              </a:rPr>
              <a:t>Принципиальная схема </a:t>
            </a:r>
          </a:p>
          <a:p>
            <a:pPr algn="ctr">
              <a:lnSpc>
                <a:spcPct val="110000"/>
              </a:lnSpc>
            </a:pPr>
            <a:r>
              <a:rPr lang="ru-RU" sz="1800" b="1" dirty="0" smtClean="0">
                <a:solidFill>
                  <a:schemeClr val="bg1"/>
                </a:solidFill>
                <a:cs typeface="Arial" charset="0"/>
              </a:rPr>
              <a:t>«двойного» интерферометра </a:t>
            </a:r>
            <a:r>
              <a:rPr lang="ru-RU" sz="1800" b="1" dirty="0" err="1" smtClean="0">
                <a:solidFill>
                  <a:schemeClr val="bg1"/>
                </a:solidFill>
                <a:cs typeface="Arial" charset="0"/>
              </a:rPr>
              <a:t>Маха-Цендера-Майкельсона</a:t>
            </a:r>
            <a:r>
              <a:rPr lang="ru-RU" sz="1800" b="1" dirty="0" smtClean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ru-RU" sz="1800" b="1" dirty="0" smtClean="0">
                <a:solidFill>
                  <a:schemeClr val="bg1"/>
                </a:solidFill>
                <a:cs typeface="Arial" charset="0"/>
              </a:rPr>
              <a:t>с резонаторами </a:t>
            </a:r>
            <a:r>
              <a:rPr lang="ru-RU" sz="1800" b="1" dirty="0" err="1" smtClean="0">
                <a:solidFill>
                  <a:schemeClr val="bg1"/>
                </a:solidFill>
                <a:cs typeface="Arial" charset="0"/>
              </a:rPr>
              <a:t>Фабри-Перо</a:t>
            </a:r>
            <a:r>
              <a:rPr lang="ru-RU" sz="1800" b="1" dirty="0" smtClean="0">
                <a:solidFill>
                  <a:schemeClr val="bg1"/>
                </a:solidFill>
                <a:cs typeface="Arial" charset="0"/>
              </a:rPr>
              <a:t>  с фазовым сдвигом в каждом из плеч</a:t>
            </a:r>
          </a:p>
          <a:p>
            <a:pPr algn="ctr">
              <a:lnSpc>
                <a:spcPct val="110000"/>
              </a:lnSpc>
            </a:pPr>
            <a:r>
              <a:rPr lang="ru-RU" sz="1800" b="1" dirty="0" smtClean="0">
                <a:solidFill>
                  <a:schemeClr val="bg1"/>
                </a:solidFill>
                <a:cs typeface="Arial" charset="0"/>
              </a:rPr>
              <a:t>Резонатора Фабри –Перо</a:t>
            </a:r>
            <a:r>
              <a:rPr lang="en-US" sz="18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cs typeface="Arial" charset="0"/>
              </a:rPr>
              <a:t>(лазерная гравитационная антенна)</a:t>
            </a:r>
            <a:endParaRPr lang="ru-RU" sz="1800" b="1" dirty="0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2" name="Группа 108"/>
          <p:cNvGrpSpPr/>
          <p:nvPr/>
        </p:nvGrpSpPr>
        <p:grpSpPr>
          <a:xfrm>
            <a:off x="755576" y="1412776"/>
            <a:ext cx="5029200" cy="3465173"/>
            <a:chOff x="1979712" y="1268760"/>
            <a:chExt cx="5029200" cy="3465173"/>
          </a:xfrm>
        </p:grpSpPr>
        <p:grpSp>
          <p:nvGrpSpPr>
            <p:cNvPr id="3" name="Group 1"/>
            <p:cNvGrpSpPr>
              <a:grpSpLocks noChangeAspect="1"/>
            </p:cNvGrpSpPr>
            <p:nvPr/>
          </p:nvGrpSpPr>
          <p:grpSpPr bwMode="auto">
            <a:xfrm>
              <a:off x="1979712" y="1268760"/>
              <a:ext cx="5029200" cy="3354388"/>
              <a:chOff x="2274" y="9883"/>
              <a:chExt cx="11384" cy="7497"/>
            </a:xfrm>
          </p:grpSpPr>
          <p:sp>
            <p:nvSpPr>
              <p:cNvPr id="5" name="AutoShape 102"/>
              <p:cNvSpPr>
                <a:spLocks noChangeAspect="1" noChangeArrowheads="1" noTextEdit="1"/>
              </p:cNvSpPr>
              <p:nvPr/>
            </p:nvSpPr>
            <p:spPr bwMode="auto">
              <a:xfrm>
                <a:off x="2274" y="9883"/>
                <a:ext cx="11384" cy="7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" name="Rectangle 101"/>
              <p:cNvSpPr>
                <a:spLocks noChangeArrowheads="1"/>
              </p:cNvSpPr>
              <p:nvPr/>
            </p:nvSpPr>
            <p:spPr bwMode="auto">
              <a:xfrm rot="8581025">
                <a:off x="5007" y="16834"/>
                <a:ext cx="1090" cy="70"/>
              </a:xfrm>
              <a:prstGeom prst="rect">
                <a:avLst/>
              </a:prstGeom>
              <a:solidFill>
                <a:srgbClr val="FFFFFF">
                  <a:alpha val="52940"/>
                </a:srgbClr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 rot="10800000" anchor="ctr">
                <a:flatTx/>
              </a:bodyPr>
              <a:lstStyle/>
              <a:p>
                <a:endParaRPr lang="ru-RU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7" name="Rectangle 100"/>
              <p:cNvSpPr>
                <a:spLocks noChangeArrowheads="1"/>
              </p:cNvSpPr>
              <p:nvPr/>
            </p:nvSpPr>
            <p:spPr bwMode="auto">
              <a:xfrm rot="8581025">
                <a:off x="3602" y="12008"/>
                <a:ext cx="1090" cy="70"/>
              </a:xfrm>
              <a:prstGeom prst="rect">
                <a:avLst/>
              </a:prstGeom>
              <a:solidFill>
                <a:srgbClr val="FFFFFF">
                  <a:alpha val="52940"/>
                </a:srgbClr>
              </a:solidFill>
              <a:ln w="9525">
                <a:miter lim="800000"/>
                <a:headEnd/>
                <a:tailEnd/>
              </a:ln>
              <a:scene3d>
                <a:camera prst="legacyObliqueBottom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 rot="10800000" anchor="ctr">
                <a:flatTx/>
              </a:bodyPr>
              <a:lstStyle/>
              <a:p>
                <a:endParaRPr lang="ru-RU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8" name="AutoShape 99"/>
              <p:cNvSpPr>
                <a:spLocks noChangeArrowheads="1"/>
              </p:cNvSpPr>
              <p:nvPr/>
            </p:nvSpPr>
            <p:spPr bwMode="auto">
              <a:xfrm>
                <a:off x="2274" y="16569"/>
                <a:ext cx="898" cy="283"/>
              </a:xfrm>
              <a:prstGeom prst="cube">
                <a:avLst>
                  <a:gd name="adj" fmla="val 25000"/>
                </a:avLst>
              </a:prstGeom>
              <a:solidFill>
                <a:srgbClr val="800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ru-RU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9" name="Line 98"/>
              <p:cNvSpPr>
                <a:spLocks noChangeShapeType="1"/>
              </p:cNvSpPr>
              <p:nvPr/>
            </p:nvSpPr>
            <p:spPr bwMode="auto">
              <a:xfrm>
                <a:off x="3163" y="16745"/>
                <a:ext cx="5774" cy="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" name="Line 97"/>
              <p:cNvSpPr>
                <a:spLocks noChangeShapeType="1"/>
              </p:cNvSpPr>
              <p:nvPr/>
            </p:nvSpPr>
            <p:spPr bwMode="auto">
              <a:xfrm flipV="1">
                <a:off x="4231" y="12164"/>
                <a:ext cx="3690" cy="1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Line 96"/>
              <p:cNvSpPr>
                <a:spLocks noChangeShapeType="1"/>
              </p:cNvSpPr>
              <p:nvPr/>
            </p:nvSpPr>
            <p:spPr bwMode="auto">
              <a:xfrm>
                <a:off x="6364" y="16745"/>
                <a:ext cx="124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AutoShape 95"/>
              <p:cNvSpPr>
                <a:spLocks noChangeArrowheads="1"/>
              </p:cNvSpPr>
              <p:nvPr/>
            </p:nvSpPr>
            <p:spPr bwMode="auto">
              <a:xfrm>
                <a:off x="3857" y="16391"/>
                <a:ext cx="640" cy="709"/>
              </a:xfrm>
              <a:prstGeom prst="flowChartProcess">
                <a:avLst/>
              </a:prstGeom>
              <a:solidFill>
                <a:srgbClr val="FFFFFF">
                  <a:alpha val="50980"/>
                </a:srgbClr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2778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 anchor="ctr">
                <a:flatTx/>
              </a:bodyPr>
              <a:lstStyle/>
              <a:p>
                <a:endParaRPr lang="ru-RU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13" name="Line 94"/>
              <p:cNvSpPr>
                <a:spLocks noChangeShapeType="1"/>
              </p:cNvSpPr>
              <p:nvPr/>
            </p:nvSpPr>
            <p:spPr bwMode="auto">
              <a:xfrm flipH="1">
                <a:off x="3857" y="16391"/>
                <a:ext cx="640" cy="709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2778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>
                <a:flatTx/>
              </a:bodyPr>
              <a:lstStyle/>
              <a:p>
                <a:endParaRPr lang="ru-RU"/>
              </a:p>
            </p:txBody>
          </p:sp>
          <p:grpSp>
            <p:nvGrpSpPr>
              <p:cNvPr id="4" name="Group 89"/>
              <p:cNvGrpSpPr>
                <a:grpSpLocks/>
              </p:cNvGrpSpPr>
              <p:nvPr/>
            </p:nvGrpSpPr>
            <p:grpSpPr bwMode="auto">
              <a:xfrm>
                <a:off x="3690" y="12973"/>
                <a:ext cx="890" cy="541"/>
                <a:chOff x="3288" y="1019"/>
                <a:chExt cx="525" cy="329"/>
              </a:xfrm>
            </p:grpSpPr>
            <p:sp>
              <p:nvSpPr>
                <p:cNvPr id="102" name="Rectangle 93"/>
                <p:cNvSpPr>
                  <a:spLocks noChangeArrowheads="1"/>
                </p:cNvSpPr>
                <p:nvPr/>
              </p:nvSpPr>
              <p:spPr bwMode="auto">
                <a:xfrm>
                  <a:off x="3289" y="1311"/>
                  <a:ext cx="524" cy="3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3" name="Rectangle 92"/>
                <p:cNvSpPr>
                  <a:spLocks noChangeArrowheads="1"/>
                </p:cNvSpPr>
                <p:nvPr/>
              </p:nvSpPr>
              <p:spPr bwMode="auto">
                <a:xfrm>
                  <a:off x="3288" y="1237"/>
                  <a:ext cx="524" cy="3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4" name="Rectangle 91"/>
                <p:cNvSpPr>
                  <a:spLocks noChangeArrowheads="1"/>
                </p:cNvSpPr>
                <p:nvPr/>
              </p:nvSpPr>
              <p:spPr bwMode="auto">
                <a:xfrm>
                  <a:off x="3288" y="1164"/>
                  <a:ext cx="524" cy="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5" name="Rectangle 90"/>
                <p:cNvSpPr>
                  <a:spLocks noChangeArrowheads="1"/>
                </p:cNvSpPr>
                <p:nvPr/>
              </p:nvSpPr>
              <p:spPr bwMode="auto">
                <a:xfrm>
                  <a:off x="3288" y="1019"/>
                  <a:ext cx="524" cy="11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15" name="Line 88"/>
              <p:cNvSpPr>
                <a:spLocks noChangeShapeType="1"/>
              </p:cNvSpPr>
              <p:nvPr/>
            </p:nvSpPr>
            <p:spPr bwMode="auto">
              <a:xfrm flipV="1">
                <a:off x="4231" y="15517"/>
                <a:ext cx="0" cy="122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" name="Line 87"/>
              <p:cNvSpPr>
                <a:spLocks noChangeShapeType="1"/>
              </p:cNvSpPr>
              <p:nvPr/>
            </p:nvSpPr>
            <p:spPr bwMode="auto">
              <a:xfrm flipV="1">
                <a:off x="4231" y="12180"/>
                <a:ext cx="0" cy="70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4" name="Group 82"/>
              <p:cNvGrpSpPr>
                <a:grpSpLocks/>
              </p:cNvGrpSpPr>
              <p:nvPr/>
            </p:nvGrpSpPr>
            <p:grpSpPr bwMode="auto">
              <a:xfrm>
                <a:off x="3678" y="14992"/>
                <a:ext cx="906" cy="538"/>
                <a:chOff x="1283" y="2751"/>
                <a:chExt cx="462" cy="278"/>
              </a:xfrm>
            </p:grpSpPr>
            <p:sp>
              <p:nvSpPr>
                <p:cNvPr id="98" name="Rectangle 86"/>
                <p:cNvSpPr>
                  <a:spLocks noChangeArrowheads="1"/>
                </p:cNvSpPr>
                <p:nvPr/>
              </p:nvSpPr>
              <p:spPr bwMode="auto">
                <a:xfrm rot="10676393">
                  <a:off x="1292" y="2936"/>
                  <a:ext cx="453" cy="9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rot="10800000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9" name="Rectangle 85"/>
                <p:cNvSpPr>
                  <a:spLocks noChangeArrowheads="1"/>
                </p:cNvSpPr>
                <p:nvPr/>
              </p:nvSpPr>
              <p:spPr bwMode="auto">
                <a:xfrm rot="10676393">
                  <a:off x="1289" y="2877"/>
                  <a:ext cx="453" cy="3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rot="10800000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0" name="Rectangle 84"/>
                <p:cNvSpPr>
                  <a:spLocks noChangeArrowheads="1"/>
                </p:cNvSpPr>
                <p:nvPr/>
              </p:nvSpPr>
              <p:spPr bwMode="auto">
                <a:xfrm rot="10676393">
                  <a:off x="1286" y="2814"/>
                  <a:ext cx="453" cy="3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rot="10800000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101" name="Rectangle 83"/>
                <p:cNvSpPr>
                  <a:spLocks noChangeArrowheads="1"/>
                </p:cNvSpPr>
                <p:nvPr/>
              </p:nvSpPr>
              <p:spPr bwMode="auto">
                <a:xfrm rot="10676393">
                  <a:off x="1283" y="2751"/>
                  <a:ext cx="453" cy="3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rot="10800000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18" name="Line 81"/>
              <p:cNvSpPr>
                <a:spLocks noChangeShapeType="1"/>
              </p:cNvSpPr>
              <p:nvPr/>
            </p:nvSpPr>
            <p:spPr bwMode="auto">
              <a:xfrm flipV="1">
                <a:off x="4231" y="13498"/>
                <a:ext cx="0" cy="140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" name="Line 80"/>
              <p:cNvSpPr>
                <a:spLocks noChangeShapeType="1"/>
              </p:cNvSpPr>
              <p:nvPr/>
            </p:nvSpPr>
            <p:spPr bwMode="auto">
              <a:xfrm>
                <a:off x="6454" y="12180"/>
                <a:ext cx="1246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" name="Line 79"/>
              <p:cNvSpPr>
                <a:spLocks noChangeShapeType="1"/>
              </p:cNvSpPr>
              <p:nvPr/>
            </p:nvSpPr>
            <p:spPr bwMode="auto">
              <a:xfrm flipV="1">
                <a:off x="4231" y="15692"/>
                <a:ext cx="0" cy="52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Line 78"/>
              <p:cNvSpPr>
                <a:spLocks noChangeShapeType="1"/>
              </p:cNvSpPr>
              <p:nvPr/>
            </p:nvSpPr>
            <p:spPr bwMode="auto">
              <a:xfrm flipH="1">
                <a:off x="5450" y="12178"/>
                <a:ext cx="8" cy="456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7" name="Group 73"/>
              <p:cNvGrpSpPr>
                <a:grpSpLocks/>
              </p:cNvGrpSpPr>
              <p:nvPr/>
            </p:nvGrpSpPr>
            <p:grpSpPr bwMode="auto">
              <a:xfrm>
                <a:off x="5007" y="12972"/>
                <a:ext cx="890" cy="540"/>
                <a:chOff x="3288" y="1019"/>
                <a:chExt cx="525" cy="329"/>
              </a:xfrm>
            </p:grpSpPr>
            <p:sp>
              <p:nvSpPr>
                <p:cNvPr id="94" name="Rectangle 77"/>
                <p:cNvSpPr>
                  <a:spLocks noChangeArrowheads="1"/>
                </p:cNvSpPr>
                <p:nvPr/>
              </p:nvSpPr>
              <p:spPr bwMode="auto">
                <a:xfrm>
                  <a:off x="3289" y="1311"/>
                  <a:ext cx="524" cy="3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5" name="Rectangle 76"/>
                <p:cNvSpPr>
                  <a:spLocks noChangeArrowheads="1"/>
                </p:cNvSpPr>
                <p:nvPr/>
              </p:nvSpPr>
              <p:spPr bwMode="auto">
                <a:xfrm>
                  <a:off x="3288" y="1237"/>
                  <a:ext cx="524" cy="3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6" name="Rectangle 75"/>
                <p:cNvSpPr>
                  <a:spLocks noChangeArrowheads="1"/>
                </p:cNvSpPr>
                <p:nvPr/>
              </p:nvSpPr>
              <p:spPr bwMode="auto">
                <a:xfrm>
                  <a:off x="3288" y="1164"/>
                  <a:ext cx="524" cy="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7" name="Rectangle 74"/>
                <p:cNvSpPr>
                  <a:spLocks noChangeArrowheads="1"/>
                </p:cNvSpPr>
                <p:nvPr/>
              </p:nvSpPr>
              <p:spPr bwMode="auto">
                <a:xfrm>
                  <a:off x="3288" y="1019"/>
                  <a:ext cx="524" cy="11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23" name="AutoShape 72"/>
              <p:cNvSpPr>
                <a:spLocks noChangeArrowheads="1"/>
              </p:cNvSpPr>
              <p:nvPr/>
            </p:nvSpPr>
            <p:spPr bwMode="auto">
              <a:xfrm>
                <a:off x="5096" y="11830"/>
                <a:ext cx="641" cy="708"/>
              </a:xfrm>
              <a:prstGeom prst="flowChartProcess">
                <a:avLst/>
              </a:prstGeom>
              <a:solidFill>
                <a:srgbClr val="FFFFFF">
                  <a:alpha val="50980"/>
                </a:srgbClr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2778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 anchor="ctr">
                <a:flatTx/>
              </a:bodyPr>
              <a:lstStyle/>
              <a:p>
                <a:endParaRPr lang="ru-RU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24" name="Line 71"/>
              <p:cNvSpPr>
                <a:spLocks noChangeShapeType="1"/>
              </p:cNvSpPr>
              <p:nvPr/>
            </p:nvSpPr>
            <p:spPr bwMode="auto">
              <a:xfrm flipH="1">
                <a:off x="5096" y="11830"/>
                <a:ext cx="641" cy="708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2778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>
                <a:flatTx/>
              </a:bodyPr>
              <a:lstStyle/>
              <a:p>
                <a:endParaRPr lang="ru-RU"/>
              </a:p>
            </p:txBody>
          </p:sp>
          <p:grpSp>
            <p:nvGrpSpPr>
              <p:cNvPr id="22" name="Group 68"/>
              <p:cNvGrpSpPr>
                <a:grpSpLocks/>
              </p:cNvGrpSpPr>
              <p:nvPr/>
            </p:nvGrpSpPr>
            <p:grpSpPr bwMode="auto">
              <a:xfrm rot="10800000">
                <a:off x="6704" y="11915"/>
                <a:ext cx="682" cy="480"/>
                <a:chOff x="2562" y="2110"/>
                <a:chExt cx="348" cy="248"/>
              </a:xfrm>
            </p:grpSpPr>
            <p:sp>
              <p:nvSpPr>
                <p:cNvPr id="92" name="AutoShape 70"/>
                <p:cNvSpPr>
                  <a:spLocks noChangeArrowheads="1"/>
                </p:cNvSpPr>
                <p:nvPr/>
              </p:nvSpPr>
              <p:spPr bwMode="auto">
                <a:xfrm>
                  <a:off x="2562" y="2115"/>
                  <a:ext cx="290" cy="243"/>
                </a:xfrm>
                <a:prstGeom prst="moon">
                  <a:avLst>
                    <a:gd name="adj" fmla="val 87500"/>
                  </a:avLst>
                </a:prstGeom>
                <a:solidFill>
                  <a:srgbClr val="808080"/>
                </a:solid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3" name="Oval 69"/>
                <p:cNvSpPr>
                  <a:spLocks noChangeArrowheads="1"/>
                </p:cNvSpPr>
                <p:nvPr/>
              </p:nvSpPr>
              <p:spPr bwMode="auto">
                <a:xfrm rot="10800000">
                  <a:off x="2813" y="2110"/>
                  <a:ext cx="97" cy="243"/>
                </a:xfrm>
                <a:prstGeom prst="ellipse">
                  <a:avLst/>
                </a:prstGeom>
                <a:solidFill>
                  <a:srgbClr val="7B9CB5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</p:grpSp>
          <p:grpSp>
            <p:nvGrpSpPr>
              <p:cNvPr id="25" name="Group 65"/>
              <p:cNvGrpSpPr>
                <a:grpSpLocks/>
              </p:cNvGrpSpPr>
              <p:nvPr/>
            </p:nvGrpSpPr>
            <p:grpSpPr bwMode="auto">
              <a:xfrm rot="5400000">
                <a:off x="5098" y="10430"/>
                <a:ext cx="673" cy="486"/>
                <a:chOff x="2562" y="2110"/>
                <a:chExt cx="348" cy="248"/>
              </a:xfrm>
            </p:grpSpPr>
            <p:sp>
              <p:nvSpPr>
                <p:cNvPr id="90" name="AutoShape 67"/>
                <p:cNvSpPr>
                  <a:spLocks noChangeArrowheads="1"/>
                </p:cNvSpPr>
                <p:nvPr/>
              </p:nvSpPr>
              <p:spPr bwMode="auto">
                <a:xfrm>
                  <a:off x="2562" y="2115"/>
                  <a:ext cx="290" cy="243"/>
                </a:xfrm>
                <a:prstGeom prst="moon">
                  <a:avLst>
                    <a:gd name="adj" fmla="val 87500"/>
                  </a:avLst>
                </a:prstGeom>
                <a:solidFill>
                  <a:srgbClr val="808080"/>
                </a:solidFill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</p:spPr>
              <p:txBody>
                <a:bodyPr rot="10800000" vert="eaVert" anchor="ctr"/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91" name="Oval 66"/>
                <p:cNvSpPr>
                  <a:spLocks noChangeArrowheads="1"/>
                </p:cNvSpPr>
                <p:nvPr/>
              </p:nvSpPr>
              <p:spPr bwMode="auto">
                <a:xfrm rot="10800000">
                  <a:off x="2813" y="2110"/>
                  <a:ext cx="97" cy="243"/>
                </a:xfrm>
                <a:prstGeom prst="ellipse">
                  <a:avLst/>
                </a:prstGeom>
                <a:solidFill>
                  <a:srgbClr val="7B9CB5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vert="eaVert" anchor="ctr"/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27" name="Line 64"/>
              <p:cNvSpPr>
                <a:spLocks noChangeShapeType="1"/>
              </p:cNvSpPr>
              <p:nvPr/>
            </p:nvSpPr>
            <p:spPr bwMode="auto">
              <a:xfrm flipV="1">
                <a:off x="5458" y="10949"/>
                <a:ext cx="0" cy="122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" name="Line 63"/>
              <p:cNvSpPr>
                <a:spLocks noChangeShapeType="1"/>
              </p:cNvSpPr>
              <p:nvPr/>
            </p:nvSpPr>
            <p:spPr bwMode="auto">
              <a:xfrm>
                <a:off x="5368" y="12178"/>
                <a:ext cx="1424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6" name="Group 58"/>
              <p:cNvGrpSpPr>
                <a:grpSpLocks/>
              </p:cNvGrpSpPr>
              <p:nvPr/>
            </p:nvGrpSpPr>
            <p:grpSpPr bwMode="auto">
              <a:xfrm>
                <a:off x="4923" y="14988"/>
                <a:ext cx="906" cy="538"/>
                <a:chOff x="1283" y="2751"/>
                <a:chExt cx="462" cy="278"/>
              </a:xfrm>
            </p:grpSpPr>
            <p:sp>
              <p:nvSpPr>
                <p:cNvPr id="86" name="Rectangle 62"/>
                <p:cNvSpPr>
                  <a:spLocks noChangeArrowheads="1"/>
                </p:cNvSpPr>
                <p:nvPr/>
              </p:nvSpPr>
              <p:spPr bwMode="auto">
                <a:xfrm rot="10676393">
                  <a:off x="1292" y="2936"/>
                  <a:ext cx="453" cy="9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rot="10800000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7" name="Rectangle 61"/>
                <p:cNvSpPr>
                  <a:spLocks noChangeArrowheads="1"/>
                </p:cNvSpPr>
                <p:nvPr/>
              </p:nvSpPr>
              <p:spPr bwMode="auto">
                <a:xfrm rot="10676393">
                  <a:off x="1289" y="2877"/>
                  <a:ext cx="453" cy="3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rot="10800000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8" name="Rectangle 60"/>
                <p:cNvSpPr>
                  <a:spLocks noChangeArrowheads="1"/>
                </p:cNvSpPr>
                <p:nvPr/>
              </p:nvSpPr>
              <p:spPr bwMode="auto">
                <a:xfrm rot="10676393">
                  <a:off x="1286" y="2814"/>
                  <a:ext cx="453" cy="3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rot="10800000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9" name="Rectangle 59"/>
                <p:cNvSpPr>
                  <a:spLocks noChangeArrowheads="1"/>
                </p:cNvSpPr>
                <p:nvPr/>
              </p:nvSpPr>
              <p:spPr bwMode="auto">
                <a:xfrm rot="10676393">
                  <a:off x="1283" y="2751"/>
                  <a:ext cx="453" cy="3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rot="10800000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30" name="Text Box 57"/>
              <p:cNvSpPr txBox="1">
                <a:spLocks noChangeArrowheads="1"/>
              </p:cNvSpPr>
              <p:nvPr/>
            </p:nvSpPr>
            <p:spPr bwMode="auto">
              <a:xfrm>
                <a:off x="5814" y="10510"/>
                <a:ext cx="976" cy="4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49774" tIns="24886" rIns="49774" bIns="24886"/>
              <a:lstStyle/>
              <a:p>
                <a:r>
                  <a:rPr lang="ru-RU" sz="1000" dirty="0">
                    <a:solidFill>
                      <a:schemeClr val="bg1"/>
                    </a:solidFill>
                    <a:ea typeface="Times New Roman" pitchFamily="18" charset="0"/>
                    <a:cs typeface="Verdana" pitchFamily="34" charset="0"/>
                  </a:rPr>
                  <a:t>ФД-1</a:t>
                </a:r>
                <a:endParaRPr lang="ru-RU" dirty="0">
                  <a:solidFill>
                    <a:schemeClr val="bg1"/>
                  </a:solidFill>
                  <a:ea typeface="Times New Roman" pitchFamily="18" charset="0"/>
                  <a:cs typeface="Verdana" pitchFamily="34" charset="0"/>
                </a:endParaRPr>
              </a:p>
            </p:txBody>
          </p:sp>
          <p:sp>
            <p:nvSpPr>
              <p:cNvPr id="31" name="Text Box 56"/>
              <p:cNvSpPr txBox="1">
                <a:spLocks noChangeArrowheads="1"/>
              </p:cNvSpPr>
              <p:nvPr/>
            </p:nvSpPr>
            <p:spPr bwMode="auto">
              <a:xfrm>
                <a:off x="6613" y="11301"/>
                <a:ext cx="977" cy="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49774" tIns="24886" rIns="49774" bIns="24886"/>
              <a:lstStyle/>
              <a:p>
                <a:r>
                  <a:rPr lang="ru-RU" sz="1000" dirty="0">
                    <a:solidFill>
                      <a:schemeClr val="bg1"/>
                    </a:solidFill>
                    <a:ea typeface="Times New Roman" pitchFamily="18" charset="0"/>
                    <a:cs typeface="Verdana" pitchFamily="34" charset="0"/>
                  </a:rPr>
                  <a:t>ФД-2</a:t>
                </a:r>
                <a:endParaRPr lang="ru-RU" dirty="0">
                  <a:solidFill>
                    <a:schemeClr val="bg1"/>
                  </a:solidFill>
                  <a:ea typeface="Times New Roman" pitchFamily="18" charset="0"/>
                  <a:cs typeface="Verdana" pitchFamily="34" charset="0"/>
                </a:endParaRPr>
              </a:p>
            </p:txBody>
          </p:sp>
          <p:sp>
            <p:nvSpPr>
              <p:cNvPr id="32" name="Line 55"/>
              <p:cNvSpPr>
                <a:spLocks noChangeShapeType="1"/>
              </p:cNvSpPr>
              <p:nvPr/>
            </p:nvSpPr>
            <p:spPr bwMode="auto">
              <a:xfrm flipV="1">
                <a:off x="5458" y="15691"/>
                <a:ext cx="0" cy="52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" name="Text Box 54"/>
              <p:cNvSpPr txBox="1">
                <a:spLocks noChangeArrowheads="1"/>
              </p:cNvSpPr>
              <p:nvPr/>
            </p:nvSpPr>
            <p:spPr bwMode="auto">
              <a:xfrm>
                <a:off x="2274" y="16043"/>
                <a:ext cx="1294" cy="4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49774" tIns="24886" rIns="49774" bIns="24886"/>
              <a:lstStyle/>
              <a:p>
                <a:r>
                  <a:rPr lang="ru-RU" sz="1000" dirty="0">
                    <a:solidFill>
                      <a:schemeClr val="bg1"/>
                    </a:solidFill>
                    <a:ea typeface="Times New Roman" pitchFamily="18" charset="0"/>
                    <a:cs typeface="Verdana" pitchFamily="34" charset="0"/>
                  </a:rPr>
                  <a:t>Лазер</a:t>
                </a:r>
                <a:endParaRPr lang="ru-RU" dirty="0">
                  <a:solidFill>
                    <a:schemeClr val="bg1"/>
                  </a:solidFill>
                  <a:ea typeface="Times New Roman" pitchFamily="18" charset="0"/>
                  <a:cs typeface="Verdana" pitchFamily="34" charset="0"/>
                </a:endParaRPr>
              </a:p>
            </p:txBody>
          </p:sp>
          <p:sp>
            <p:nvSpPr>
              <p:cNvPr id="34" name="Rectangle 53"/>
              <p:cNvSpPr>
                <a:spLocks noChangeArrowheads="1"/>
              </p:cNvSpPr>
              <p:nvPr/>
            </p:nvSpPr>
            <p:spPr bwMode="auto">
              <a:xfrm rot="7851566">
                <a:off x="11003" y="16806"/>
                <a:ext cx="1076" cy="71"/>
              </a:xfrm>
              <a:prstGeom prst="rect">
                <a:avLst/>
              </a:prstGeom>
              <a:solidFill>
                <a:srgbClr val="FFFFFF">
                  <a:alpha val="52940"/>
                </a:srgbClr>
              </a:solidFill>
              <a:ln w="9525">
                <a:miter lim="800000"/>
                <a:headEnd/>
                <a:tailEnd/>
              </a:ln>
              <a:scene3d>
                <a:camera prst="legacyObliqueTopLef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 rot="10800000" vert="eaVert" anchor="ctr">
                <a:flatTx/>
              </a:bodyPr>
              <a:lstStyle/>
              <a:p>
                <a:endParaRPr lang="ru-RU">
                  <a:latin typeface="Calibri" pitchFamily="34" charset="0"/>
                  <a:cs typeface="Arial" charset="0"/>
                </a:endParaRPr>
              </a:p>
            </p:txBody>
          </p:sp>
          <p:grpSp>
            <p:nvGrpSpPr>
              <p:cNvPr id="29" name="Group 48"/>
              <p:cNvGrpSpPr>
                <a:grpSpLocks/>
              </p:cNvGrpSpPr>
              <p:nvPr/>
            </p:nvGrpSpPr>
            <p:grpSpPr bwMode="auto">
              <a:xfrm rot="5400000">
                <a:off x="9853" y="15150"/>
                <a:ext cx="879" cy="547"/>
                <a:chOff x="3288" y="1019"/>
                <a:chExt cx="525" cy="329"/>
              </a:xfrm>
            </p:grpSpPr>
            <p:sp>
              <p:nvSpPr>
                <p:cNvPr id="82" name="Rectangle 52"/>
                <p:cNvSpPr>
                  <a:spLocks noChangeArrowheads="1"/>
                </p:cNvSpPr>
                <p:nvPr/>
              </p:nvSpPr>
              <p:spPr bwMode="auto">
                <a:xfrm>
                  <a:off x="3289" y="1311"/>
                  <a:ext cx="524" cy="3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rot="10800000" vert="eaVert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3" name="Rectangle 51"/>
                <p:cNvSpPr>
                  <a:spLocks noChangeArrowheads="1"/>
                </p:cNvSpPr>
                <p:nvPr/>
              </p:nvSpPr>
              <p:spPr bwMode="auto">
                <a:xfrm>
                  <a:off x="3288" y="1237"/>
                  <a:ext cx="524" cy="3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rot="10800000" vert="eaVert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4" name="Rectangle 50"/>
                <p:cNvSpPr>
                  <a:spLocks noChangeArrowheads="1"/>
                </p:cNvSpPr>
                <p:nvPr/>
              </p:nvSpPr>
              <p:spPr bwMode="auto">
                <a:xfrm>
                  <a:off x="3288" y="1164"/>
                  <a:ext cx="524" cy="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rot="10800000" vert="eaVert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5" name="Rectangle 49"/>
                <p:cNvSpPr>
                  <a:spLocks noChangeArrowheads="1"/>
                </p:cNvSpPr>
                <p:nvPr/>
              </p:nvSpPr>
              <p:spPr bwMode="auto">
                <a:xfrm>
                  <a:off x="3288" y="1019"/>
                  <a:ext cx="524" cy="11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rot="10800000" vert="eaVert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36" name="Line 47"/>
              <p:cNvSpPr>
                <a:spLocks noChangeShapeType="1"/>
              </p:cNvSpPr>
              <p:nvPr/>
            </p:nvSpPr>
            <p:spPr bwMode="auto">
              <a:xfrm rot="5400000" flipV="1">
                <a:off x="11014" y="15162"/>
                <a:ext cx="0" cy="7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35" name="Group 42"/>
              <p:cNvGrpSpPr>
                <a:grpSpLocks/>
              </p:cNvGrpSpPr>
              <p:nvPr/>
            </p:nvGrpSpPr>
            <p:grpSpPr bwMode="auto">
              <a:xfrm rot="5400000">
                <a:off x="7746" y="15236"/>
                <a:ext cx="895" cy="545"/>
                <a:chOff x="1283" y="2751"/>
                <a:chExt cx="462" cy="278"/>
              </a:xfrm>
            </p:grpSpPr>
            <p:sp>
              <p:nvSpPr>
                <p:cNvPr id="78" name="Rectangle 46"/>
                <p:cNvSpPr>
                  <a:spLocks noChangeArrowheads="1"/>
                </p:cNvSpPr>
                <p:nvPr/>
              </p:nvSpPr>
              <p:spPr bwMode="auto">
                <a:xfrm rot="10676393">
                  <a:off x="1292" y="2936"/>
                  <a:ext cx="453" cy="9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vert="eaVert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9" name="Rectangle 45"/>
                <p:cNvSpPr>
                  <a:spLocks noChangeArrowheads="1"/>
                </p:cNvSpPr>
                <p:nvPr/>
              </p:nvSpPr>
              <p:spPr bwMode="auto">
                <a:xfrm rot="10676393">
                  <a:off x="1289" y="2877"/>
                  <a:ext cx="453" cy="3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vert="eaVert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0" name="Rectangle 44"/>
                <p:cNvSpPr>
                  <a:spLocks noChangeArrowheads="1"/>
                </p:cNvSpPr>
                <p:nvPr/>
              </p:nvSpPr>
              <p:spPr bwMode="auto">
                <a:xfrm rot="10676393">
                  <a:off x="1286" y="2814"/>
                  <a:ext cx="453" cy="3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vert="eaVert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81" name="Rectangle 43"/>
                <p:cNvSpPr>
                  <a:spLocks noChangeArrowheads="1"/>
                </p:cNvSpPr>
                <p:nvPr/>
              </p:nvSpPr>
              <p:spPr bwMode="auto">
                <a:xfrm rot="10676393">
                  <a:off x="1283" y="2751"/>
                  <a:ext cx="453" cy="3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vert="eaVert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</p:grpSp>
          <p:sp>
            <p:nvSpPr>
              <p:cNvPr id="38" name="Line 41"/>
              <p:cNvSpPr>
                <a:spLocks noChangeShapeType="1"/>
              </p:cNvSpPr>
              <p:nvPr/>
            </p:nvSpPr>
            <p:spPr bwMode="auto">
              <a:xfrm rot="5400000" flipV="1">
                <a:off x="9324" y="14809"/>
                <a:ext cx="0" cy="142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9" name="Line 40"/>
              <p:cNvSpPr>
                <a:spLocks noChangeShapeType="1"/>
              </p:cNvSpPr>
              <p:nvPr/>
            </p:nvSpPr>
            <p:spPr bwMode="auto">
              <a:xfrm rot="5400000" flipV="1">
                <a:off x="7547" y="15253"/>
                <a:ext cx="0" cy="53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 rot="-2970703">
                <a:off x="6199" y="15314"/>
                <a:ext cx="1076" cy="71"/>
              </a:xfrm>
              <a:prstGeom prst="rect">
                <a:avLst/>
              </a:prstGeom>
              <a:solidFill>
                <a:srgbClr val="FFFFFF">
                  <a:alpha val="52940"/>
                </a:srgbClr>
              </a:solidFill>
              <a:ln w="9525">
                <a:miter lim="800000"/>
                <a:headEnd/>
                <a:tailEnd/>
              </a:ln>
              <a:scene3d>
                <a:camera prst="legacyObliqueBottom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 vert="eaVert" anchor="ctr">
                <a:flatTx/>
              </a:bodyPr>
              <a:lstStyle/>
              <a:p>
                <a:endParaRPr lang="ru-RU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41" name="Line 38"/>
              <p:cNvSpPr>
                <a:spLocks noChangeShapeType="1"/>
              </p:cNvSpPr>
              <p:nvPr/>
            </p:nvSpPr>
            <p:spPr bwMode="auto">
              <a:xfrm rot="5400000" flipH="1">
                <a:off x="9104" y="14432"/>
                <a:ext cx="0" cy="4623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37" name="Group 33"/>
              <p:cNvGrpSpPr>
                <a:grpSpLocks/>
              </p:cNvGrpSpPr>
              <p:nvPr/>
            </p:nvGrpSpPr>
            <p:grpSpPr bwMode="auto">
              <a:xfrm rot="5400000">
                <a:off x="9856" y="16450"/>
                <a:ext cx="878" cy="547"/>
                <a:chOff x="3288" y="1019"/>
                <a:chExt cx="525" cy="329"/>
              </a:xfrm>
            </p:grpSpPr>
            <p:sp>
              <p:nvSpPr>
                <p:cNvPr id="74" name="Rectangle 37"/>
                <p:cNvSpPr>
                  <a:spLocks noChangeArrowheads="1"/>
                </p:cNvSpPr>
                <p:nvPr/>
              </p:nvSpPr>
              <p:spPr bwMode="auto">
                <a:xfrm>
                  <a:off x="3289" y="1311"/>
                  <a:ext cx="524" cy="3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rot="10800000" vert="eaVert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5" name="Rectangle 36"/>
                <p:cNvSpPr>
                  <a:spLocks noChangeArrowheads="1"/>
                </p:cNvSpPr>
                <p:nvPr/>
              </p:nvSpPr>
              <p:spPr bwMode="auto">
                <a:xfrm>
                  <a:off x="3288" y="1237"/>
                  <a:ext cx="524" cy="3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rot="10800000" vert="eaVert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6" name="Rectangle 35"/>
                <p:cNvSpPr>
                  <a:spLocks noChangeArrowheads="1"/>
                </p:cNvSpPr>
                <p:nvPr/>
              </p:nvSpPr>
              <p:spPr bwMode="auto">
                <a:xfrm>
                  <a:off x="3288" y="1164"/>
                  <a:ext cx="524" cy="3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rot="10800000" vert="eaVert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7" name="Rectangle 34"/>
                <p:cNvSpPr>
                  <a:spLocks noChangeArrowheads="1"/>
                </p:cNvSpPr>
                <p:nvPr/>
              </p:nvSpPr>
              <p:spPr bwMode="auto">
                <a:xfrm>
                  <a:off x="3288" y="1019"/>
                  <a:ext cx="524" cy="11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rot="10800000" vert="eaVert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</p:grpSp>
          <p:grpSp>
            <p:nvGrpSpPr>
              <p:cNvPr id="42" name="Group 28"/>
              <p:cNvGrpSpPr>
                <a:grpSpLocks/>
              </p:cNvGrpSpPr>
              <p:nvPr/>
            </p:nvGrpSpPr>
            <p:grpSpPr bwMode="auto">
              <a:xfrm rot="5400000">
                <a:off x="7747" y="16465"/>
                <a:ext cx="894" cy="545"/>
                <a:chOff x="1283" y="2751"/>
                <a:chExt cx="462" cy="278"/>
              </a:xfrm>
            </p:grpSpPr>
            <p:sp>
              <p:nvSpPr>
                <p:cNvPr id="70" name="Rectangle 32"/>
                <p:cNvSpPr>
                  <a:spLocks noChangeArrowheads="1"/>
                </p:cNvSpPr>
                <p:nvPr/>
              </p:nvSpPr>
              <p:spPr bwMode="auto">
                <a:xfrm rot="10676393">
                  <a:off x="1292" y="2936"/>
                  <a:ext cx="453" cy="9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vert="eaVert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1" name="Rectangle 31"/>
                <p:cNvSpPr>
                  <a:spLocks noChangeArrowheads="1"/>
                </p:cNvSpPr>
                <p:nvPr/>
              </p:nvSpPr>
              <p:spPr bwMode="auto">
                <a:xfrm rot="10676393">
                  <a:off x="1289" y="2877"/>
                  <a:ext cx="453" cy="3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vert="eaVert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2" name="Rectangle 30"/>
                <p:cNvSpPr>
                  <a:spLocks noChangeArrowheads="1"/>
                </p:cNvSpPr>
                <p:nvPr/>
              </p:nvSpPr>
              <p:spPr bwMode="auto">
                <a:xfrm rot="10676393">
                  <a:off x="1286" y="2814"/>
                  <a:ext cx="453" cy="3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vert="eaVert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  <p:sp>
              <p:nvSpPr>
                <p:cNvPr id="73" name="Rectangle 29"/>
                <p:cNvSpPr>
                  <a:spLocks noChangeArrowheads="1"/>
                </p:cNvSpPr>
                <p:nvPr/>
              </p:nvSpPr>
              <p:spPr bwMode="auto">
                <a:xfrm rot="10676393">
                  <a:off x="1283" y="2751"/>
                  <a:ext cx="453" cy="3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miter lim="800000"/>
                  <a:headEnd/>
                  <a:tailEnd/>
                </a:ln>
                <a:scene3d>
                  <a:camera prst="legacyObliqueTopRight"/>
                  <a:lightRig rig="legacyFlat3" dir="b"/>
                </a:scene3d>
                <a:sp3d extrusionH="430200" prstMaterial="legacyMatte">
                  <a:bevelT w="13500" h="13500" prst="angle"/>
                  <a:bevelB w="13500" h="13500" prst="angle"/>
                  <a:extrusionClr>
                    <a:srgbClr val="FFFFFF"/>
                  </a:extrusionClr>
                </a:sp3d>
              </p:spPr>
              <p:txBody>
                <a:bodyPr vert="eaVert" anchor="ctr">
                  <a:flatTx/>
                </a:bodyPr>
                <a:lstStyle/>
                <a:p>
                  <a:endParaRPr lang="ru-RU">
                    <a:latin typeface="Calibri" pitchFamily="34" charset="0"/>
                    <a:cs typeface="Arial" charset="0"/>
                  </a:endParaRPr>
                </a:p>
              </p:txBody>
            </p:sp>
          </p:grpSp>
          <p:grpSp>
            <p:nvGrpSpPr>
              <p:cNvPr id="43" name="Group 16"/>
              <p:cNvGrpSpPr>
                <a:grpSpLocks/>
              </p:cNvGrpSpPr>
              <p:nvPr/>
            </p:nvGrpSpPr>
            <p:grpSpPr bwMode="auto">
              <a:xfrm rot="-5400000">
                <a:off x="11373" y="13445"/>
                <a:ext cx="2059" cy="2510"/>
                <a:chOff x="4697" y="3514"/>
                <a:chExt cx="1064" cy="1280"/>
              </a:xfrm>
            </p:grpSpPr>
            <p:sp>
              <p:nvSpPr>
                <p:cNvPr id="59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4490" y="4477"/>
                  <a:ext cx="635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arrow" w="med" len="lg"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grpSp>
              <p:nvGrpSpPr>
                <p:cNvPr id="44" name="Group 24"/>
                <p:cNvGrpSpPr>
                  <a:grpSpLocks/>
                </p:cNvGrpSpPr>
                <p:nvPr/>
              </p:nvGrpSpPr>
              <p:grpSpPr bwMode="auto">
                <a:xfrm rot="-5400000">
                  <a:off x="4647" y="4336"/>
                  <a:ext cx="348" cy="248"/>
                  <a:chOff x="2562" y="2110"/>
                  <a:chExt cx="348" cy="248"/>
                </a:xfrm>
              </p:grpSpPr>
              <p:sp>
                <p:nvSpPr>
                  <p:cNvPr id="68" name="AutoShape 26"/>
                  <p:cNvSpPr>
                    <a:spLocks noChangeArrowheads="1"/>
                  </p:cNvSpPr>
                  <p:nvPr/>
                </p:nvSpPr>
                <p:spPr bwMode="auto">
                  <a:xfrm>
                    <a:off x="2562" y="2115"/>
                    <a:ext cx="290" cy="243"/>
                  </a:xfrm>
                  <a:prstGeom prst="moon">
                    <a:avLst>
                      <a:gd name="adj" fmla="val 87500"/>
                    </a:avLst>
                  </a:prstGeom>
                  <a:solidFill>
                    <a:srgbClr val="808080"/>
                  </a:solidFill>
                  <a:ln w="9525">
                    <a:solidFill>
                      <a:srgbClr val="808080"/>
                    </a:solidFill>
                    <a:miter lim="800000"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endParaRPr lang="ru-RU">
                      <a:latin typeface="Calibri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69" name="Oval 25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2813" y="2110"/>
                    <a:ext cx="97" cy="243"/>
                  </a:xfrm>
                  <a:prstGeom prst="ellipse">
                    <a:avLst/>
                  </a:prstGeom>
                  <a:solidFill>
                    <a:srgbClr val="7B9CB5"/>
                  </a:solidFill>
                  <a:ln w="9525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 anchor="ctr"/>
                  <a:lstStyle/>
                  <a:p>
                    <a:endParaRPr lang="ru-RU">
                      <a:latin typeface="Calibri" pitchFamily="34" charset="0"/>
                      <a:cs typeface="Arial" charset="0"/>
                    </a:endParaRPr>
                  </a:p>
                </p:txBody>
              </p:sp>
            </p:grpSp>
            <p:grpSp>
              <p:nvGrpSpPr>
                <p:cNvPr id="60" name="Group 21"/>
                <p:cNvGrpSpPr>
                  <a:grpSpLocks/>
                </p:cNvGrpSpPr>
                <p:nvPr/>
              </p:nvGrpSpPr>
              <p:grpSpPr bwMode="auto">
                <a:xfrm rot="10800000">
                  <a:off x="5413" y="3514"/>
                  <a:ext cx="348" cy="248"/>
                  <a:chOff x="2562" y="2110"/>
                  <a:chExt cx="348" cy="248"/>
                </a:xfrm>
              </p:grpSpPr>
              <p:sp>
                <p:nvSpPr>
                  <p:cNvPr id="66" name="AutoShape 23"/>
                  <p:cNvSpPr>
                    <a:spLocks noChangeArrowheads="1"/>
                  </p:cNvSpPr>
                  <p:nvPr/>
                </p:nvSpPr>
                <p:spPr bwMode="auto">
                  <a:xfrm>
                    <a:off x="2562" y="2115"/>
                    <a:ext cx="290" cy="243"/>
                  </a:xfrm>
                  <a:prstGeom prst="moon">
                    <a:avLst>
                      <a:gd name="adj" fmla="val 87500"/>
                    </a:avLst>
                  </a:prstGeom>
                  <a:solidFill>
                    <a:srgbClr val="808080"/>
                  </a:solidFill>
                  <a:ln w="9525">
                    <a:solidFill>
                      <a:srgbClr val="808080"/>
                    </a:solidFill>
                    <a:miter lim="800000"/>
                    <a:headEnd/>
                    <a:tailEnd/>
                  </a:ln>
                </p:spPr>
                <p:txBody>
                  <a:bodyPr rot="10800000" vert="eaVert" anchor="ctr"/>
                  <a:lstStyle/>
                  <a:p>
                    <a:endParaRPr lang="ru-RU">
                      <a:latin typeface="Calibri" pitchFamily="34" charset="0"/>
                      <a:cs typeface="Arial" charset="0"/>
                    </a:endParaRPr>
                  </a:p>
                </p:txBody>
              </p:sp>
              <p:sp>
                <p:nvSpPr>
                  <p:cNvPr id="67" name="Oval 22"/>
                  <p:cNvSpPr>
                    <a:spLocks noChangeArrowheads="1"/>
                  </p:cNvSpPr>
                  <p:nvPr/>
                </p:nvSpPr>
                <p:spPr bwMode="auto">
                  <a:xfrm rot="10800000">
                    <a:off x="2813" y="2110"/>
                    <a:ext cx="97" cy="243"/>
                  </a:xfrm>
                  <a:prstGeom prst="ellipse">
                    <a:avLst/>
                  </a:prstGeom>
                  <a:solidFill>
                    <a:srgbClr val="7B9CB5"/>
                  </a:solidFill>
                  <a:ln w="9525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 vert="eaVert" anchor="ctr"/>
                  <a:lstStyle/>
                  <a:p>
                    <a:endParaRPr lang="ru-RU">
                      <a:latin typeface="Calibri" pitchFamily="34" charset="0"/>
                      <a:cs typeface="Arial" charset="0"/>
                    </a:endParaRPr>
                  </a:p>
                </p:txBody>
              </p:sp>
            </p:grpSp>
            <p:sp>
              <p:nvSpPr>
                <p:cNvPr id="62" name="Line 20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5126" y="3332"/>
                  <a:ext cx="0" cy="635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3" name="Line 19"/>
                <p:cNvSpPr>
                  <a:spLocks noChangeShapeType="1"/>
                </p:cNvSpPr>
                <p:nvPr/>
              </p:nvSpPr>
              <p:spPr bwMode="auto">
                <a:xfrm rot="5400000">
                  <a:off x="4446" y="3967"/>
                  <a:ext cx="726" cy="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64" name="Text Box 18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5306" y="3964"/>
                  <a:ext cx="49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49774" tIns="24886" rIns="49774" bIns="24886"/>
                <a:lstStyle/>
                <a:p>
                  <a:r>
                    <a:rPr lang="ru-RU" sz="1000" dirty="0">
                      <a:solidFill>
                        <a:schemeClr val="bg1"/>
                      </a:solidFill>
                      <a:ea typeface="Times New Roman" pitchFamily="18" charset="0"/>
                      <a:cs typeface="Verdana" pitchFamily="34" charset="0"/>
                    </a:rPr>
                    <a:t>ФД-1</a:t>
                  </a:r>
                  <a:endParaRPr lang="ru-RU" dirty="0">
                    <a:solidFill>
                      <a:schemeClr val="bg1"/>
                    </a:solidFill>
                    <a:ea typeface="Times New Roman" pitchFamily="18" charset="0"/>
                    <a:cs typeface="Verdana" pitchFamily="34" charset="0"/>
                  </a:endParaRPr>
                </a:p>
              </p:txBody>
            </p:sp>
            <p:sp>
              <p:nvSpPr>
                <p:cNvPr id="65" name="Text Box 17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4897" y="4373"/>
                  <a:ext cx="49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49774" tIns="24886" rIns="49774" bIns="24886"/>
                <a:lstStyle/>
                <a:p>
                  <a:r>
                    <a:rPr lang="ru-RU" sz="1000" dirty="0">
                      <a:solidFill>
                        <a:schemeClr val="bg1"/>
                      </a:solidFill>
                      <a:ea typeface="Times New Roman" pitchFamily="18" charset="0"/>
                      <a:cs typeface="Verdana" pitchFamily="34" charset="0"/>
                    </a:rPr>
                    <a:t>ФД-2</a:t>
                  </a:r>
                  <a:endParaRPr lang="ru-RU" dirty="0">
                    <a:solidFill>
                      <a:schemeClr val="bg1"/>
                    </a:solidFill>
                    <a:ea typeface="Times New Roman" pitchFamily="18" charset="0"/>
                    <a:cs typeface="Verdana" pitchFamily="34" charset="0"/>
                  </a:endParaRPr>
                </a:p>
              </p:txBody>
            </p:sp>
          </p:grpSp>
          <p:sp>
            <p:nvSpPr>
              <p:cNvPr id="45" name="Line 15"/>
              <p:cNvSpPr>
                <a:spLocks noChangeShapeType="1"/>
              </p:cNvSpPr>
              <p:nvPr/>
            </p:nvSpPr>
            <p:spPr bwMode="auto">
              <a:xfrm flipV="1">
                <a:off x="6792" y="15514"/>
                <a:ext cx="0" cy="1227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6" name="Line 14"/>
              <p:cNvSpPr>
                <a:spLocks noChangeShapeType="1"/>
              </p:cNvSpPr>
              <p:nvPr/>
            </p:nvSpPr>
            <p:spPr bwMode="auto">
              <a:xfrm flipV="1">
                <a:off x="11415" y="15251"/>
                <a:ext cx="0" cy="149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Line 13"/>
              <p:cNvSpPr>
                <a:spLocks noChangeShapeType="1"/>
              </p:cNvSpPr>
              <p:nvPr/>
            </p:nvSpPr>
            <p:spPr bwMode="auto">
              <a:xfrm rot="5400000" flipV="1">
                <a:off x="7388" y="14918"/>
                <a:ext cx="6" cy="119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Line 12"/>
              <p:cNvSpPr>
                <a:spLocks noChangeShapeType="1"/>
              </p:cNvSpPr>
              <p:nvPr/>
            </p:nvSpPr>
            <p:spPr bwMode="auto">
              <a:xfrm flipV="1">
                <a:off x="4186" y="13483"/>
                <a:ext cx="0" cy="1403"/>
              </a:xfrm>
              <a:prstGeom prst="line">
                <a:avLst/>
              </a:prstGeom>
              <a:noFill/>
              <a:ln w="2540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5431" y="13483"/>
                <a:ext cx="0" cy="1315"/>
              </a:xfrm>
              <a:prstGeom prst="line">
                <a:avLst/>
              </a:prstGeom>
              <a:noFill/>
              <a:ln w="2540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" name="Line 10"/>
              <p:cNvSpPr>
                <a:spLocks noChangeShapeType="1"/>
              </p:cNvSpPr>
              <p:nvPr/>
            </p:nvSpPr>
            <p:spPr bwMode="auto">
              <a:xfrm>
                <a:off x="8633" y="15501"/>
                <a:ext cx="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" name="Line 9"/>
              <p:cNvSpPr>
                <a:spLocks noChangeShapeType="1"/>
              </p:cNvSpPr>
              <p:nvPr/>
            </p:nvSpPr>
            <p:spPr bwMode="auto">
              <a:xfrm>
                <a:off x="8633" y="15501"/>
                <a:ext cx="1424" cy="0"/>
              </a:xfrm>
              <a:prstGeom prst="line">
                <a:avLst/>
              </a:prstGeom>
              <a:noFill/>
              <a:ln w="2540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Line 8"/>
              <p:cNvSpPr>
                <a:spLocks noChangeShapeType="1"/>
              </p:cNvSpPr>
              <p:nvPr/>
            </p:nvSpPr>
            <p:spPr bwMode="auto">
              <a:xfrm>
                <a:off x="8633" y="16730"/>
                <a:ext cx="1424" cy="0"/>
              </a:xfrm>
              <a:prstGeom prst="line">
                <a:avLst/>
              </a:prstGeom>
              <a:noFill/>
              <a:ln w="2540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Line 7"/>
              <p:cNvSpPr>
                <a:spLocks noChangeShapeType="1"/>
              </p:cNvSpPr>
              <p:nvPr/>
            </p:nvSpPr>
            <p:spPr bwMode="auto">
              <a:xfrm flipV="1">
                <a:off x="11390" y="13217"/>
                <a:ext cx="0" cy="43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Line 6"/>
              <p:cNvSpPr>
                <a:spLocks noChangeShapeType="1"/>
              </p:cNvSpPr>
              <p:nvPr/>
            </p:nvSpPr>
            <p:spPr bwMode="auto">
              <a:xfrm flipV="1">
                <a:off x="5431" y="9883"/>
                <a:ext cx="0" cy="43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lg"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AutoShape 5"/>
              <p:cNvSpPr>
                <a:spLocks noChangeArrowheads="1"/>
              </p:cNvSpPr>
              <p:nvPr/>
            </p:nvSpPr>
            <p:spPr bwMode="auto">
              <a:xfrm>
                <a:off x="6497" y="16377"/>
                <a:ext cx="642" cy="709"/>
              </a:xfrm>
              <a:prstGeom prst="flowChartProcess">
                <a:avLst/>
              </a:prstGeom>
              <a:solidFill>
                <a:srgbClr val="FFFFFF">
                  <a:alpha val="50980"/>
                </a:srgbClr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2778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 anchor="ctr">
                <a:flatTx/>
              </a:bodyPr>
              <a:lstStyle/>
              <a:p>
                <a:endParaRPr lang="ru-RU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56" name="Line 4"/>
              <p:cNvSpPr>
                <a:spLocks noChangeShapeType="1"/>
              </p:cNvSpPr>
              <p:nvPr/>
            </p:nvSpPr>
            <p:spPr bwMode="auto">
              <a:xfrm flipH="1">
                <a:off x="6497" y="16377"/>
                <a:ext cx="642" cy="709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2778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>
                <a:flatTx/>
              </a:bodyPr>
              <a:lstStyle/>
              <a:p>
                <a:endParaRPr lang="ru-RU"/>
              </a:p>
            </p:txBody>
          </p:sp>
          <p:sp>
            <p:nvSpPr>
              <p:cNvPr id="57" name="AutoShape 3"/>
              <p:cNvSpPr>
                <a:spLocks noChangeArrowheads="1"/>
              </p:cNvSpPr>
              <p:nvPr/>
            </p:nvSpPr>
            <p:spPr bwMode="auto">
              <a:xfrm>
                <a:off x="11035" y="15149"/>
                <a:ext cx="641" cy="708"/>
              </a:xfrm>
              <a:prstGeom prst="flowChartProcess">
                <a:avLst/>
              </a:prstGeom>
              <a:solidFill>
                <a:srgbClr val="FFFFFF">
                  <a:alpha val="50980"/>
                </a:srgbClr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2778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 anchor="ctr">
                <a:flatTx/>
              </a:bodyPr>
              <a:lstStyle/>
              <a:p>
                <a:endParaRPr lang="ru-RU">
                  <a:latin typeface="Calibri" pitchFamily="34" charset="0"/>
                  <a:cs typeface="Arial" charset="0"/>
                </a:endParaRPr>
              </a:p>
            </p:txBody>
          </p:sp>
          <p:sp>
            <p:nvSpPr>
              <p:cNvPr id="58" name="Line 2"/>
              <p:cNvSpPr>
                <a:spLocks noChangeShapeType="1"/>
              </p:cNvSpPr>
              <p:nvPr/>
            </p:nvSpPr>
            <p:spPr bwMode="auto">
              <a:xfrm flipH="1">
                <a:off x="11035" y="15149"/>
                <a:ext cx="641" cy="708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2778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>
                <a:flatTx/>
              </a:bodyPr>
              <a:lstStyle/>
              <a:p>
                <a:endParaRPr lang="ru-RU"/>
              </a:p>
            </p:txBody>
          </p:sp>
        </p:grpSp>
        <p:sp>
          <p:nvSpPr>
            <p:cNvPr id="107" name="Куб 106"/>
            <p:cNvSpPr/>
            <p:nvPr/>
          </p:nvSpPr>
          <p:spPr>
            <a:xfrm>
              <a:off x="2483768" y="3068960"/>
              <a:ext cx="648072" cy="288032"/>
            </a:xfrm>
            <a:prstGeom prst="cube">
              <a:avLst>
                <a:gd name="adj" fmla="val 904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Куб 107"/>
            <p:cNvSpPr/>
            <p:nvPr/>
          </p:nvSpPr>
          <p:spPr>
            <a:xfrm rot="5626788">
              <a:off x="4773068" y="4265881"/>
              <a:ext cx="648072" cy="288032"/>
            </a:xfrm>
            <a:prstGeom prst="cube">
              <a:avLst>
                <a:gd name="adj" fmla="val 9045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179512" y="476672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solidFill>
                  <a:srgbClr val="FFFF00"/>
                </a:solidFill>
              </a:rPr>
              <a:t> Оптическая схема двойного интерферометра в МГТУ </a:t>
            </a:r>
            <a:r>
              <a:rPr lang="ru-RU" sz="2800" i="1" dirty="0" err="1" smtClean="0">
                <a:solidFill>
                  <a:srgbClr val="FFFF00"/>
                </a:solidFill>
              </a:rPr>
              <a:t>им.Н.Э.Баумана</a:t>
            </a:r>
            <a:endParaRPr lang="ru-RU" sz="2800" i="1" dirty="0">
              <a:solidFill>
                <a:srgbClr val="FFFF00"/>
              </a:solidFill>
            </a:endParaRPr>
          </a:p>
        </p:txBody>
      </p:sp>
      <p:pic>
        <p:nvPicPr>
          <p:cNvPr id="1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700808"/>
            <a:ext cx="2782303" cy="1608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Овал 114"/>
          <p:cNvSpPr/>
          <p:nvPr/>
        </p:nvSpPr>
        <p:spPr>
          <a:xfrm>
            <a:off x="6876256" y="2492896"/>
            <a:ext cx="144016" cy="1223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Овал 115"/>
          <p:cNvSpPr/>
          <p:nvPr/>
        </p:nvSpPr>
        <p:spPr>
          <a:xfrm>
            <a:off x="7164288" y="2492896"/>
            <a:ext cx="144016" cy="1223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Дата 1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sp>
        <p:nvSpPr>
          <p:cNvPr id="113" name="Прямоугольник 112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476672"/>
            <a:ext cx="8229600" cy="836613"/>
          </a:xfrm>
        </p:spPr>
        <p:txBody>
          <a:bodyPr/>
          <a:lstStyle/>
          <a:p>
            <a:pPr algn="ctr" eaLnBrk="1" hangingPunct="1"/>
            <a:r>
              <a:rPr lang="ru-RU" sz="3200" b="1" dirty="0" smtClean="0">
                <a:solidFill>
                  <a:srgbClr val="D002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Трехмерные модели лазерных интерференционных гравитационных антенны</a:t>
            </a:r>
          </a:p>
        </p:txBody>
      </p:sp>
      <p:pic>
        <p:nvPicPr>
          <p:cNvPr id="60419" name="Picture 2" descr="Безимени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36" y="1844824"/>
            <a:ext cx="393952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7594600" y="2319809"/>
            <a:ext cx="739775" cy="793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4323532" y="1686843"/>
            <a:ext cx="1174750" cy="7413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700759" y="1509043"/>
            <a:ext cx="144463" cy="3349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Содержимое 3" descr="2.JPG"/>
          <p:cNvPicPr>
            <a:picLocks noChangeAspect="1"/>
          </p:cNvPicPr>
          <p:nvPr/>
        </p:nvPicPr>
        <p:blipFill>
          <a:blip r:embed="rId3" cstate="print"/>
          <a:srcRect r="4471"/>
          <a:stretch>
            <a:fillRect/>
          </a:stretch>
        </p:blipFill>
        <p:spPr>
          <a:xfrm>
            <a:off x="4427984" y="1844824"/>
            <a:ext cx="4361334" cy="2567229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323528" y="4365104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Calibri" charset="-52"/>
                <a:cs typeface="Arial" charset="0"/>
              </a:rPr>
              <a:t>Интерферометр       </a:t>
            </a:r>
            <a:r>
              <a:rPr lang="ru-RU" sz="4000" b="1" dirty="0" err="1" smtClean="0">
                <a:solidFill>
                  <a:schemeClr val="bg1"/>
                </a:solidFill>
                <a:latin typeface="Calibri" charset="-52"/>
                <a:cs typeface="Arial" charset="0"/>
              </a:rPr>
              <a:t>Маха-Цандера</a:t>
            </a:r>
            <a:r>
              <a:rPr lang="ru-RU" sz="4000" b="1" dirty="0" smtClean="0">
                <a:solidFill>
                  <a:schemeClr val="bg1"/>
                </a:solidFill>
                <a:latin typeface="Calibri" charset="-52"/>
                <a:cs typeface="Arial" charset="0"/>
              </a:rPr>
              <a:t> </a:t>
            </a:r>
            <a:endParaRPr lang="ru-RU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4932040" y="4437112"/>
            <a:ext cx="36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Двойной интерферометр </a:t>
            </a:r>
            <a:r>
              <a:rPr lang="ru-RU" sz="2800" dirty="0" err="1" smtClean="0">
                <a:solidFill>
                  <a:schemeClr val="bg1"/>
                </a:solidFill>
              </a:rPr>
              <a:t>Майкельсона-Фабри-Перо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90" name="Picture 2" descr="C:\Download\Работа_2016\Гравицапа\гравицапа_картинки\IMG_2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836613"/>
            <a:ext cx="3240087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91" name="Picture 4" descr="C:\Download\Работа_2016\Гравицапа\гравицапа_картинки\IMG_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3860800"/>
            <a:ext cx="3240087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92" name="Прямоугольник 8"/>
          <p:cNvSpPr>
            <a:spLocks noChangeArrowheads="1"/>
          </p:cNvSpPr>
          <p:nvPr/>
        </p:nvSpPr>
        <p:spPr bwMode="auto">
          <a:xfrm>
            <a:off x="4067175" y="3573463"/>
            <a:ext cx="4067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Основные технические характеристики</a:t>
            </a:r>
            <a:endParaRPr lang="ru-RU" dirty="0">
              <a:latin typeface="Calibri" charset="-52"/>
              <a:cs typeface="Arial" charset="0"/>
            </a:endParaRPr>
          </a:p>
        </p:txBody>
      </p:sp>
      <p:pic>
        <p:nvPicPr>
          <p:cNvPr id="62493" name="Picture 5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3429000"/>
            <a:ext cx="205105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550" y="333375"/>
            <a:ext cx="5976938" cy="431800"/>
          </a:xfrm>
        </p:spPr>
        <p:txBody>
          <a:bodyPr/>
          <a:lstStyle/>
          <a:p>
            <a:pPr algn="ctr" eaLnBrk="1" hangingPunct="1"/>
            <a:r>
              <a:rPr lang="ru-RU" sz="2600" b="1" smtClean="0">
                <a:solidFill>
                  <a:srgbClr val="D0022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Кольцевой</a:t>
            </a:r>
            <a:r>
              <a:rPr lang="ru-RU" sz="2600" b="1" smtClean="0">
                <a:solidFill>
                  <a:srgbClr val="D002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600" b="1" smtClean="0">
                <a:solidFill>
                  <a:srgbClr val="D0022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charset="-52"/>
                <a:cs typeface="Times New Roman" pitchFamily="18" charset="0"/>
              </a:rPr>
              <a:t>Nd</a:t>
            </a:r>
            <a:r>
              <a:rPr lang="ru-RU" sz="2600" b="1" smtClean="0">
                <a:solidFill>
                  <a:srgbClr val="D0022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charset="-52"/>
                <a:cs typeface="Times New Roman" pitchFamily="18" charset="0"/>
              </a:rPr>
              <a:t>:</a:t>
            </a:r>
            <a:r>
              <a:rPr lang="en-US" sz="2600" b="1" smtClean="0">
                <a:solidFill>
                  <a:srgbClr val="D0022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charset="-52"/>
                <a:cs typeface="Times New Roman" pitchFamily="18" charset="0"/>
              </a:rPr>
              <a:t>YAG </a:t>
            </a:r>
            <a:r>
              <a:rPr lang="ru-RU" sz="2600" b="1" smtClean="0">
                <a:solidFill>
                  <a:srgbClr val="D0022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Calibri" charset="-52"/>
                <a:cs typeface="Times New Roman" pitchFamily="18" charset="0"/>
              </a:rPr>
              <a:t>лазер 1064 нм</a:t>
            </a:r>
            <a:endParaRPr lang="ru-RU" sz="2600" b="1" smtClean="0">
              <a:solidFill>
                <a:srgbClr val="D0022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755650" y="3284538"/>
            <a:ext cx="2376488" cy="360362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ea typeface="+mj-ea"/>
                <a:cs typeface="Times New Roman" pitchFamily="18" charset="0"/>
              </a:rPr>
              <a:t>Лазерный модуль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0825" y="6308725"/>
            <a:ext cx="3313113" cy="360363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ea typeface="+mj-ea"/>
                <a:cs typeface="Times New Roman" pitchFamily="18" charset="0"/>
              </a:rPr>
              <a:t>Источник питания-управления</a:t>
            </a:r>
            <a:endParaRPr lang="ru-RU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C:\Download\Работа_2016\Гравицапа\гравицапа_картинки\IMG_2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857232"/>
            <a:ext cx="3312368" cy="4417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:\Download\Работа_2016\Гравицапа\гравицапа_картинки\IMG_20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1628800"/>
            <a:ext cx="1715922" cy="1287415"/>
          </a:xfrm>
          <a:prstGeom prst="rect">
            <a:avLst/>
          </a:prstGeom>
          <a:noFill/>
          <a:ln w="349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6" name="Picture 6" descr="C:\Download\статьи\статья_Физич_основы_приборостроения\черновые_файлы\685_55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4706937"/>
            <a:ext cx="2267744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6215074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8175" y="620713"/>
            <a:ext cx="4968875" cy="576262"/>
          </a:xfrm>
        </p:spPr>
        <p:txBody>
          <a:bodyPr/>
          <a:lstStyle/>
          <a:p>
            <a:pPr algn="ctr" eaLnBrk="1" hangingPunct="1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Приемник оптического излучения</a:t>
            </a:r>
          </a:p>
        </p:txBody>
      </p:sp>
      <p:sp>
        <p:nvSpPr>
          <p:cNvPr id="6451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charset="-52"/>
              <a:cs typeface="Arial" charset="0"/>
            </a:endParaRPr>
          </a:p>
        </p:txBody>
      </p:sp>
      <p:sp>
        <p:nvSpPr>
          <p:cNvPr id="64516" name="Rectangle 8"/>
          <p:cNvSpPr>
            <a:spLocks noChangeArrowheads="1"/>
          </p:cNvSpPr>
          <p:nvPr/>
        </p:nvSpPr>
        <p:spPr bwMode="auto">
          <a:xfrm>
            <a:off x="1259632" y="4653136"/>
            <a:ext cx="71287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ИК камера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Spiricon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 LW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Calibri" charset="-52"/>
                <a:cs typeface="Times New Roman" pitchFamily="18" charset="0"/>
              </a:rPr>
              <a:t>130</a:t>
            </a:r>
            <a:endParaRPr lang="ru-RU" sz="3600" dirty="0" smtClean="0">
              <a:solidFill>
                <a:schemeClr val="bg1"/>
              </a:solidFill>
              <a:ea typeface="Calibri" charset="-52"/>
              <a:cs typeface="Times New Roman" pitchFamily="18" charset="0"/>
            </a:endParaRPr>
          </a:p>
        </p:txBody>
      </p:sp>
      <p:pic>
        <p:nvPicPr>
          <p:cNvPr id="64543" name="Picture 11" descr="IMG_2123"/>
          <p:cNvPicPr>
            <a:picLocks noChangeAspect="1" noChangeArrowheads="1"/>
          </p:cNvPicPr>
          <p:nvPr/>
        </p:nvPicPr>
        <p:blipFill>
          <a:blip r:embed="rId2" cstate="print"/>
          <a:srcRect l="7373" t="4828" r="5150"/>
          <a:stretch>
            <a:fillRect/>
          </a:stretch>
        </p:blipFill>
        <p:spPr bwMode="auto">
          <a:xfrm>
            <a:off x="683568" y="1988840"/>
            <a:ext cx="2825750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44" name="Picture 12" descr="IMG_2124"/>
          <p:cNvPicPr>
            <a:picLocks noChangeAspect="1" noChangeArrowheads="1"/>
          </p:cNvPicPr>
          <p:nvPr/>
        </p:nvPicPr>
        <p:blipFill>
          <a:blip r:embed="rId3" cstate="print"/>
          <a:srcRect l="10428" r="10078"/>
          <a:stretch>
            <a:fillRect/>
          </a:stretch>
        </p:blipFill>
        <p:spPr bwMode="auto">
          <a:xfrm>
            <a:off x="5292080" y="1844824"/>
            <a:ext cx="237648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pic>
        <p:nvPicPr>
          <p:cNvPr id="12185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5488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260648"/>
            <a:ext cx="8749126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ИСТОЧНИКИ ГРАВИТАЦИОННЫХ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ВОЛН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1.Двойные звезды,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2. Двойные черные дыры,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3.Двойные нейтронные звезды, или ЧД+НЗ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4. Различные космологические катастрофы: 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коллапс двойных звездных систем, взрывы </a:t>
            </a:r>
          </a:p>
          <a:p>
            <a:pPr algn="ctr"/>
            <a:r>
              <a:rPr lang="ru-RU" sz="3200" dirty="0" err="1" smtClean="0">
                <a:solidFill>
                  <a:srgbClr val="FFFF00"/>
                </a:solidFill>
              </a:rPr>
              <a:t>свехновых</a:t>
            </a:r>
            <a:r>
              <a:rPr lang="ru-RU" sz="3200" dirty="0" smtClean="0">
                <a:solidFill>
                  <a:srgbClr val="FFFF00"/>
                </a:solidFill>
              </a:rPr>
              <a:t> звезд и т.п.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(В.А.Фок)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ru-RU" sz="3200" i="1" dirty="0" smtClean="0">
                <a:solidFill>
                  <a:srgbClr val="FFFF00"/>
                </a:solidFill>
              </a:rPr>
              <a:t>О</a:t>
            </a:r>
            <a:r>
              <a:rPr lang="ru-RU" sz="2800" i="1" dirty="0" smtClean="0">
                <a:solidFill>
                  <a:srgbClr val="FFFF00"/>
                </a:solidFill>
              </a:rPr>
              <a:t>собенности излучателей гравитационных волн</a:t>
            </a:r>
          </a:p>
          <a:p>
            <a:pPr algn="ctr"/>
            <a:r>
              <a:rPr lang="ru-RU" sz="2800" i="1" dirty="0" smtClean="0">
                <a:solidFill>
                  <a:srgbClr val="FFFF00"/>
                </a:solidFill>
              </a:rPr>
              <a:t>Низкие частоты и широкие полосы</a:t>
            </a:r>
            <a:endParaRPr lang="ru-RU" sz="2800" i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15140" y="6500834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333375"/>
            <a:ext cx="8229600" cy="1008063"/>
          </a:xfrm>
        </p:spPr>
        <p:txBody>
          <a:bodyPr/>
          <a:lstStyle/>
          <a:p>
            <a:pPr algn="ctr" eaLnBrk="1" hangingPunct="1"/>
            <a:r>
              <a:rPr lang="ru-RU" sz="2600" b="1" dirty="0" smtClean="0">
                <a:solidFill>
                  <a:srgbClr val="D002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Профиль лазерного излучения на выходе интерферометра</a:t>
            </a:r>
          </a:p>
        </p:txBody>
      </p:sp>
      <p:pic>
        <p:nvPicPr>
          <p:cNvPr id="65539" name="Picture 4" descr="C:\Download\статьи\статья_Физич_основы_приборостроения\черновые_файлы\685_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3600450"/>
            <a:ext cx="28797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5" descr="C:\Download\статьи\статья_Физич_основы_приборостроения\черновые_файлы\685_4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645024"/>
            <a:ext cx="28797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6" descr="C:\Download\статьи\статья_Физич_основы_приборостроения\черновые_файлы\685_55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285860"/>
            <a:ext cx="2879725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7" descr="C:\Download\статьи\статья_Физич_основы_приборостроения\черновые_файлы\685_44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357298"/>
            <a:ext cx="2879725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3" name="Picture 8" descr="C:\Download\статьи\статья_Физич_основы_приборостроения\черновые_файлы\685_3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463" y="1368425"/>
            <a:ext cx="2879725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9" descr="C:\Download\статьи\статья_Физич_основы_приборостроения\черновые_файлы\685_33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463" y="3600450"/>
            <a:ext cx="28797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95288" y="5976938"/>
            <a:ext cx="8229600" cy="765175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latin typeface="+mj-lt"/>
                <a:ea typeface="+mj-ea"/>
                <a:cs typeface="+mj-cs"/>
              </a:rPr>
              <a:t>Изменение интерференционной картины при долговременной записи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549275"/>
            <a:ext cx="8229600" cy="777875"/>
          </a:xfrm>
        </p:spPr>
        <p:txBody>
          <a:bodyPr/>
          <a:lstStyle/>
          <a:p>
            <a:pPr algn="ctr" eaLnBrk="1" hangingPunct="1"/>
            <a:r>
              <a:rPr lang="ru-RU" sz="2600" b="1" smtClean="0">
                <a:solidFill>
                  <a:srgbClr val="D0022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Отражающие зеркала</a:t>
            </a:r>
          </a:p>
        </p:txBody>
      </p:sp>
      <p:pic>
        <p:nvPicPr>
          <p:cNvPr id="63491" name="Picture 2" descr="C:\Download\Работа_2016\Гравицапа\гравицапа_картинки\IMG_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989138"/>
            <a:ext cx="2879725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3" descr="C:\Download\Работа_2016\Гравицапа\гравицапа_картинки\IMG_2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844675"/>
            <a:ext cx="2879725" cy="2160588"/>
          </a:xfrm>
          <a:prstGeom prst="rect">
            <a:avLst/>
          </a:prstGeom>
          <a:noFill/>
          <a:ln w="349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3493" name="Прямоугольник 5"/>
          <p:cNvSpPr>
            <a:spLocks noChangeArrowheads="1"/>
          </p:cNvSpPr>
          <p:nvPr/>
        </p:nvSpPr>
        <p:spPr bwMode="auto">
          <a:xfrm>
            <a:off x="4500563" y="4365625"/>
            <a:ext cx="3743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charset="-52"/>
                <a:cs typeface="Arial" charset="0"/>
              </a:rPr>
              <a:t>Коэффициент отражения на </a:t>
            </a:r>
          </a:p>
          <a:p>
            <a:r>
              <a:rPr lang="ru-RU">
                <a:latin typeface="Calibri" charset="-52"/>
                <a:cs typeface="Arial" charset="0"/>
              </a:rPr>
              <a:t>длине волны 1064 нм </a:t>
            </a:r>
            <a:r>
              <a:rPr lang="ru-RU">
                <a:cs typeface="Arial" charset="0"/>
              </a:rPr>
              <a:t>-</a:t>
            </a:r>
            <a:r>
              <a:rPr lang="ru-RU">
                <a:latin typeface="Calibri" charset="-52"/>
                <a:cs typeface="Arial" charset="0"/>
              </a:rPr>
              <a:t> 99,99 % 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2144713" y="1833563"/>
            <a:ext cx="2736850" cy="25209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2135188" y="4027488"/>
            <a:ext cx="2724150" cy="625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Download\Работа_2016\Гравицапа\гравицапа_картинки\IMG_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88840"/>
            <a:ext cx="2879725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76672"/>
            <a:ext cx="828092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Что дальше?</a:t>
            </a:r>
          </a:p>
          <a:p>
            <a:pPr marL="342900" indent="-342900" algn="ctr">
              <a:buFontTx/>
              <a:buAutoNum type="arabicPeriod"/>
            </a:pPr>
            <a:r>
              <a:rPr lang="ru-RU" sz="1800" dirty="0" smtClean="0"/>
              <a:t>Как часто могут наблюдаться такие события?</a:t>
            </a:r>
            <a:r>
              <a:rPr lang="ru-RU" sz="1800" b="1" dirty="0" smtClean="0"/>
              <a:t> </a:t>
            </a:r>
          </a:p>
          <a:p>
            <a:pPr algn="ctr"/>
            <a:r>
              <a:rPr lang="ru-RU" sz="1400" i="1" dirty="0" smtClean="0"/>
              <a:t>Частота подобных событий для двойных черных дыр внутри сферы радиусом  около</a:t>
            </a:r>
          </a:p>
          <a:p>
            <a:pPr algn="ctr"/>
            <a:r>
              <a:rPr lang="ru-RU" sz="1400" i="1" dirty="0" smtClean="0"/>
              <a:t>  </a:t>
            </a:r>
          </a:p>
          <a:p>
            <a:pPr algn="ctr"/>
            <a:r>
              <a:rPr lang="ru-RU" sz="1400" i="1" dirty="0" smtClean="0"/>
              <a:t>нескольких сотен мегапарсек                           составит   3-100  событий в год</a:t>
            </a:r>
          </a:p>
          <a:p>
            <a:pPr algn="ctr"/>
            <a:endParaRPr lang="ru-RU" sz="1400" i="1" dirty="0" smtClean="0"/>
          </a:p>
          <a:p>
            <a:pPr algn="ctr"/>
            <a:r>
              <a:rPr lang="ru-RU" sz="1400" i="1" dirty="0" smtClean="0"/>
              <a:t>для масс черных дыр    до 100 солнечных</a:t>
            </a:r>
          </a:p>
          <a:p>
            <a:r>
              <a:rPr lang="ru-RU" sz="1800" dirty="0" smtClean="0"/>
              <a:t>2.Какие фундаментальные результаты можно ожидать в будущем?</a:t>
            </a:r>
          </a:p>
          <a:p>
            <a:pPr marL="1257300" lvl="2" indent="-342900" algn="ctr"/>
            <a:r>
              <a:rPr lang="ru-RU" sz="1600" i="1" dirty="0" smtClean="0"/>
              <a:t>Проверка ОТО,  Новое окно во вселенную, </a:t>
            </a:r>
          </a:p>
          <a:p>
            <a:pPr marL="342900" indent="-342900"/>
            <a:r>
              <a:rPr lang="ru-RU" sz="1800" dirty="0" smtClean="0"/>
              <a:t>3.Как улучшить чувствительность лазерных интерференционных антенн?</a:t>
            </a:r>
          </a:p>
          <a:p>
            <a:pPr marL="342900" indent="-342900" algn="ctr"/>
            <a:r>
              <a:rPr lang="ru-RU" sz="1800" i="1" dirty="0" smtClean="0"/>
              <a:t>Проблема зеркал,  лазерный интерферометр в космосе, подземный интерферометр (Эйнштейновский телескоп</a:t>
            </a:r>
            <a:r>
              <a:rPr lang="ru-RU" sz="1800" dirty="0" smtClean="0"/>
              <a:t>)</a:t>
            </a:r>
          </a:p>
          <a:p>
            <a:pPr marL="342900" indent="-342900"/>
            <a:r>
              <a:rPr lang="ru-RU" sz="1800" dirty="0" smtClean="0"/>
              <a:t>4. Космический лазерный интерферометр </a:t>
            </a:r>
            <a:r>
              <a:rPr lang="en-US" sz="1800" dirty="0" smtClean="0"/>
              <a:t>LISA,</a:t>
            </a:r>
            <a:r>
              <a:rPr lang="ru-RU" sz="1800" dirty="0" smtClean="0"/>
              <a:t> ( сверх низкие частоты, большие массы)</a:t>
            </a:r>
            <a:endParaRPr lang="en-US" sz="1800" dirty="0" smtClean="0"/>
          </a:p>
          <a:p>
            <a:pPr marL="342900" indent="-342900"/>
            <a:r>
              <a:rPr lang="en-US" sz="1800" dirty="0" smtClean="0"/>
              <a:t>5. </a:t>
            </a:r>
            <a:r>
              <a:rPr lang="ru-RU" sz="1800" dirty="0" smtClean="0"/>
              <a:t>Создание всемирной сети лазерных интерференционных антенн6. Какие еще другие применения лазерных интерференционных антенн возможны?</a:t>
            </a:r>
          </a:p>
          <a:p>
            <a:pPr marL="342900" indent="-342900" algn="ctr"/>
            <a:r>
              <a:rPr lang="ru-RU" sz="1800" i="1" dirty="0" smtClean="0"/>
              <a:t>Геология , динамическая картина изменения гравитационного поля Земли</a:t>
            </a:r>
            <a:endParaRPr lang="ru-RU" sz="1800" i="1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3347864" y="1556792"/>
          <a:ext cx="1593850" cy="432048"/>
        </p:xfrm>
        <a:graphic>
          <a:graphicData uri="http://schemas.openxmlformats.org/presentationml/2006/ole">
            <p:oleObj spid="_x0000_s82946" name="Equation" r:id="rId3" imgW="787320" imgH="2156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4899808" cy="3255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24744"/>
            <a:ext cx="2823061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75656" y="5085184"/>
            <a:ext cx="3672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Калтех</a:t>
            </a:r>
            <a:r>
              <a:rPr lang="ru-RU" dirty="0" smtClean="0">
                <a:solidFill>
                  <a:schemeClr val="bg1"/>
                </a:solidFill>
              </a:rPr>
              <a:t>,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Пасадена, </a:t>
            </a:r>
            <a:r>
              <a:rPr lang="en-US" dirty="0" smtClean="0">
                <a:solidFill>
                  <a:schemeClr val="bg1"/>
                </a:solidFill>
              </a:rPr>
              <a:t> CA </a:t>
            </a:r>
            <a:r>
              <a:rPr lang="ru-RU" dirty="0" smtClean="0">
                <a:solidFill>
                  <a:schemeClr val="bg1"/>
                </a:solidFill>
              </a:rPr>
              <a:t>США,  22 ноября 2016 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653136"/>
            <a:ext cx="41764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David </a:t>
            </a:r>
            <a:r>
              <a:rPr lang="en-US" dirty="0" err="1" smtClean="0">
                <a:solidFill>
                  <a:schemeClr val="bg1"/>
                </a:solidFill>
              </a:rPr>
              <a:t>Reinze</a:t>
            </a:r>
            <a:r>
              <a:rPr lang="en-US" dirty="0" smtClean="0">
                <a:solidFill>
                  <a:schemeClr val="bg1"/>
                </a:solidFill>
              </a:rPr>
              <a:t> – </a:t>
            </a:r>
            <a:r>
              <a:rPr lang="ru-RU" dirty="0" smtClean="0">
                <a:solidFill>
                  <a:schemeClr val="bg1"/>
                </a:solidFill>
              </a:rPr>
              <a:t>исполнительный директор </a:t>
            </a:r>
            <a:r>
              <a:rPr lang="en-US" dirty="0" smtClean="0">
                <a:solidFill>
                  <a:schemeClr val="bg1"/>
                </a:solidFill>
              </a:rPr>
              <a:t>LIGO (</a:t>
            </a:r>
            <a:r>
              <a:rPr lang="ru-RU" dirty="0" smtClean="0">
                <a:solidFill>
                  <a:schemeClr val="bg1"/>
                </a:solidFill>
              </a:rPr>
              <a:t>кабинет)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0232" y="5517232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Kip Torne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76672"/>
            <a:ext cx="6147214" cy="436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31640" y="4869160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Гравитационные волны обнаружены!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558924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Спасибо за внимание!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1560" y="810190"/>
            <a:ext cx="8136904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7588A"/>
                </a:solidFill>
                <a:effectLst/>
                <a:latin typeface="Helvetica"/>
                <a:ea typeface="Times New Roman" pitchFamily="18" charset="0"/>
                <a:cs typeface="Arial" pitchFamily="34" charset="0"/>
                <a:hlinkClick r:id="rId2"/>
              </a:rPr>
              <a:t>See more of </a:t>
            </a: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rgbClr val="37588A"/>
                </a:solidFill>
                <a:effectLst/>
                <a:latin typeface="Helvetica"/>
                <a:ea typeface="Times New Roman" pitchFamily="18" charset="0"/>
                <a:cs typeface="Arial" pitchFamily="34" charset="0"/>
                <a:hlinkClick r:id="rId2"/>
              </a:rPr>
              <a:t>Science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7588A"/>
                </a:solidFill>
                <a:effectLst/>
                <a:latin typeface="Helvetica"/>
                <a:ea typeface="Times New Roman" pitchFamily="18" charset="0"/>
                <a:cs typeface="Arial" pitchFamily="34" charset="0"/>
                <a:hlinkClick r:id="rId2"/>
              </a:rPr>
              <a:t>'s coverage of gravitational waves.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From prediction to reality: a history of the search for gravitational waves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1915 -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Albert Einstein publishes general theory of relativity, explains gravity as the warping of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spacetime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 by mass or energy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1916 -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Einstein predicts massive objects whirling in certain ways will cause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spacetime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 ripples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gravitational waves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1936 -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Einstein has second thoughts and argues in a manuscript that the waves don't exist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until reviewer points out a mistake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1962 -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Russian physicists M. E.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Gertsenshtein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 and V. I.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Pustovoit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 publish paper sketch optical method for detecting gravitational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waves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to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no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notice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1969 -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Physicist Joseph Weber claims gravitational wave detection using massive aluminum cylinders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replication efforts fail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1972 -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Rainer Weiss of the Massachusetts Institute of Technology (MIT) in Cambridge independently proposes optical method for detecting waves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1974 -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Astronomers discover pulsar orbiting a neutron star that appears to be slowing down due to gravitational radiation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work that later earns them a Nobel Prize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1979 -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National Science Foundation (NSF) funds California Institute of Technology in Pasadena and MIT to develop design for LIGO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1990 -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NSF agrees to fund $250 million LIGO experiment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1992 -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Sites in Washington and Louisiana selected for LIGO facilities; construction starts 2 years later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1995 -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Construction starts on GEO600 gravitational wave detector in Germany, which partners with LIGO and starts taking data in 2002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1996 -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Construction starts on VIRGO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gravitaional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 wave detector in Italy, which starts taking data in 2007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2002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2010 -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Runs of initial LIGO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—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no detection of gravitational waves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2007 -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LIGO and VIRGO teams agree to share data, forming a single global network of gravitational wave detectors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2010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2015 -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$205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million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upgrade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of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 LIGO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detectors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2015 -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Advanced LIGO begins initial detection runs in September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2016 -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On 11 February, NSF and LIGO team announce successful detection of gravitational waves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Posted in: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7588A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  <a:hlinkClick r:id="rId3"/>
              </a:rPr>
              <a:t>Space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37588A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  <a:hlinkClick r:id="rId4"/>
              </a:rPr>
              <a:t>Gravitational waves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666666"/>
                </a:solidFill>
                <a:effectLst/>
                <a:latin typeface="Helvetica"/>
                <a:ea typeface="Times New Roman" pitchFamily="18" charset="0"/>
                <a:cs typeface="Arial" pitchFamily="34" charset="0"/>
              </a:rPr>
              <a:t>DOI: 10.1126/science.aaf4041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275856" y="188640"/>
            <a:ext cx="1944216" cy="646331"/>
            <a:chOff x="3275856" y="188640"/>
            <a:chExt cx="1944216" cy="64633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347864" y="332656"/>
              <a:ext cx="1512168" cy="43204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75856" y="188640"/>
              <a:ext cx="180020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Science </a:t>
              </a:r>
              <a:endPara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860032" y="620688"/>
              <a:ext cx="360040" cy="14401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15616" y="260648"/>
            <a:ext cx="2234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Из журнала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807" y="0"/>
            <a:ext cx="8954193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Изменение метрики пространства-времени от </a:t>
            </a:r>
            <a:r>
              <a:rPr lang="ru-RU" sz="2800" b="1" dirty="0" err="1" smtClean="0">
                <a:solidFill>
                  <a:srgbClr val="FFFF00"/>
                </a:solidFill>
              </a:rPr>
              <a:t>эвклидового</a:t>
            </a:r>
            <a:r>
              <a:rPr lang="ru-RU" sz="2800" b="1" dirty="0" smtClean="0">
                <a:solidFill>
                  <a:srgbClr val="FFFF00"/>
                </a:solidFill>
              </a:rPr>
              <a:t> (плоского) значения под действием массивных тел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643050"/>
            <a:ext cx="54006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0466" name="Object 5"/>
          <p:cNvGraphicFramePr>
            <a:graphicFrameLocks noGrp="1" noChangeAspect="1"/>
          </p:cNvGraphicFramePr>
          <p:nvPr/>
        </p:nvGraphicFramePr>
        <p:xfrm>
          <a:off x="5796136" y="3645024"/>
          <a:ext cx="2999133" cy="1008112"/>
        </p:xfrm>
        <a:graphic>
          <a:graphicData uri="http://schemas.openxmlformats.org/presentationml/2006/ole">
            <p:oleObj spid="_x0000_s190466" name="Equation" r:id="rId5" imgW="1511300" imgH="508000" progId="Equation.DSMT4">
              <p:embed/>
            </p:oleObj>
          </a:graphicData>
        </a:graphic>
      </p:graphicFrame>
      <p:graphicFrame>
        <p:nvGraphicFramePr>
          <p:cNvPr id="190467" name="Object 5" descr="Пергамент"/>
          <p:cNvGraphicFramePr>
            <a:graphicFrameLocks noGrp="1" noChangeAspect="1"/>
          </p:cNvGraphicFramePr>
          <p:nvPr/>
        </p:nvGraphicFramePr>
        <p:xfrm>
          <a:off x="603250" y="5229225"/>
          <a:ext cx="7812088" cy="1008063"/>
        </p:xfrm>
        <a:graphic>
          <a:graphicData uri="http://schemas.openxmlformats.org/presentationml/2006/ole">
            <p:oleObj spid="_x0000_s190467" name="Equation" r:id="rId6" imgW="3936960" imgH="507960" progId="Equation.DSMT4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84168" y="263691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 smtClean="0">
                <a:solidFill>
                  <a:srgbClr val="FFFF00"/>
                </a:solidFill>
              </a:rPr>
              <a:t>Излучение ГВ двойной звездой</a:t>
            </a:r>
            <a:endParaRPr lang="ru-RU" sz="1800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pic>
        <p:nvPicPr>
          <p:cNvPr id="12185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5488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TextBox 5"/>
          <p:cNvSpPr txBox="1"/>
          <p:nvPr/>
        </p:nvSpPr>
        <p:spPr>
          <a:xfrm>
            <a:off x="251520" y="260648"/>
            <a:ext cx="7884368" cy="830997"/>
          </a:xfrm>
          <a:prstGeom prst="rect">
            <a:avLst/>
          </a:prstGeom>
          <a:solidFill>
            <a:srgbClr val="FFFF00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Методы детектирования гравитационных волн (или приемники гравитационного излучения)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1628800"/>
            <a:ext cx="813690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1.</a:t>
            </a:r>
            <a:r>
              <a:rPr lang="ru-RU" sz="3200" b="1" dirty="0" smtClean="0">
                <a:solidFill>
                  <a:srgbClr val="FFFF00"/>
                </a:solidFill>
              </a:rPr>
              <a:t>Резонансные приемники </a:t>
            </a:r>
            <a:r>
              <a:rPr lang="ru-RU" sz="1800" b="1" dirty="0" smtClean="0">
                <a:solidFill>
                  <a:srgbClr val="FFFF00"/>
                </a:solidFill>
              </a:rPr>
              <a:t>(</a:t>
            </a:r>
            <a:r>
              <a:rPr lang="en-US" sz="1800" b="1" dirty="0" smtClean="0">
                <a:solidFill>
                  <a:srgbClr val="FFFF00"/>
                </a:solidFill>
              </a:rPr>
              <a:t>J. Weber</a:t>
            </a:r>
            <a:r>
              <a:rPr lang="ru-RU" sz="1800" b="1" dirty="0" smtClean="0">
                <a:solidFill>
                  <a:srgbClr val="FFFF00"/>
                </a:solidFill>
              </a:rPr>
              <a:t>, 1960</a:t>
            </a:r>
            <a:r>
              <a:rPr lang="en-US" sz="1800" b="1" dirty="0" smtClean="0">
                <a:solidFill>
                  <a:srgbClr val="FFFF00"/>
                </a:solidFill>
              </a:rPr>
              <a:t>)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endParaRPr lang="en-US" sz="3200" b="1" dirty="0" smtClean="0">
              <a:solidFill>
                <a:srgbClr val="FFFF00"/>
              </a:solidFill>
            </a:endParaRPr>
          </a:p>
          <a:p>
            <a:r>
              <a:rPr lang="en-US" sz="3200" b="1" dirty="0" smtClean="0">
                <a:solidFill>
                  <a:srgbClr val="FFFF00"/>
                </a:solidFill>
              </a:rPr>
              <a:t>2.</a:t>
            </a:r>
            <a:r>
              <a:rPr lang="ru-RU" sz="3200" b="1" dirty="0" smtClean="0"/>
              <a:t> </a:t>
            </a:r>
            <a:r>
              <a:rPr lang="ru-RU" sz="3200" b="1" dirty="0" smtClean="0">
                <a:solidFill>
                  <a:srgbClr val="FFFF00"/>
                </a:solidFill>
              </a:rPr>
              <a:t>Л</a:t>
            </a:r>
            <a:r>
              <a:rPr lang="ru-RU" sz="2400" b="1" dirty="0" smtClean="0">
                <a:solidFill>
                  <a:srgbClr val="FFFF00"/>
                </a:solidFill>
              </a:rPr>
              <a:t>АЗЕРНЫЕ ИНТЕРФЕРОМЕТРЫ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(</a:t>
            </a:r>
            <a:r>
              <a:rPr lang="ru-RU" sz="1800" b="1" dirty="0" err="1" smtClean="0">
                <a:solidFill>
                  <a:srgbClr val="FFFF00"/>
                </a:solidFill>
              </a:rPr>
              <a:t>М.Герценштейн</a:t>
            </a:r>
            <a:r>
              <a:rPr lang="ru-RU" sz="1800" b="1" dirty="0" smtClean="0">
                <a:solidFill>
                  <a:srgbClr val="FFFF00"/>
                </a:solidFill>
              </a:rPr>
              <a:t> и </a:t>
            </a:r>
            <a:r>
              <a:rPr lang="ru-RU" sz="1800" b="1" dirty="0" err="1" smtClean="0">
                <a:solidFill>
                  <a:srgbClr val="FFFF00"/>
                </a:solidFill>
              </a:rPr>
              <a:t>В.Пустовойт</a:t>
            </a:r>
            <a:r>
              <a:rPr lang="ru-RU" sz="1800" b="1" dirty="0" smtClean="0">
                <a:solidFill>
                  <a:srgbClr val="FFFF00"/>
                </a:solidFill>
              </a:rPr>
              <a:t>, 1962)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ru-RU" sz="1800" b="1" dirty="0" smtClean="0">
                <a:solidFill>
                  <a:srgbClr val="FFFF00"/>
                </a:solidFill>
              </a:rPr>
              <a:t> </a:t>
            </a:r>
            <a:br>
              <a:rPr lang="ru-RU" sz="1800" b="1" dirty="0" smtClean="0">
                <a:solidFill>
                  <a:srgbClr val="FFFF00"/>
                </a:solidFill>
              </a:rPr>
            </a:b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3645024"/>
            <a:ext cx="8568952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Основная идея резонансных приемников – это массивная болванка простой геометрии, охлаждаемая до низкой температуры, в которой  под действием гравитационной волны возникают собственные акустические колебания</a:t>
            </a:r>
          </a:p>
          <a:p>
            <a:endParaRPr lang="ru-RU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395536" y="5013176"/>
            <a:ext cx="8496944" cy="113877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Идея лазерных интерферометров – это использование интерференции лазерного излучения для измерения малых перемещений зеркала под действием гравитационной волны 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43702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29 Февраля 2016г. ИОФАН</a:t>
            </a:r>
            <a:endParaRPr lang="ru-RU"/>
          </a:p>
        </p:txBody>
      </p:sp>
      <p:graphicFrame>
        <p:nvGraphicFramePr>
          <p:cNvPr id="7" name="Object 1030"/>
          <p:cNvGraphicFramePr>
            <a:graphicFrameLocks noChangeAspect="1"/>
          </p:cNvGraphicFramePr>
          <p:nvPr/>
        </p:nvGraphicFramePr>
        <p:xfrm>
          <a:off x="3419872" y="3212976"/>
          <a:ext cx="2323804" cy="2304256"/>
        </p:xfrm>
        <a:graphic>
          <a:graphicData uri="http://schemas.openxmlformats.org/presentationml/2006/ole">
            <p:oleObj spid="_x0000_s191490" r:id="rId3" imgW="4401164" imgH="6400000" progId="">
              <p:embed/>
            </p:oleObj>
          </a:graphicData>
        </a:graphic>
      </p:graphicFrame>
      <p:pic>
        <p:nvPicPr>
          <p:cNvPr id="8" name="Picture 2" descr="http://3.bp.blogspot.com/-UM8iz25HPyI/UdHreRupCxI/AAAAAAAAAyE/cPaswUeco1M/s320/LIGO0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052736"/>
            <a:ext cx="2664296" cy="1998223"/>
          </a:xfrm>
          <a:prstGeom prst="rect">
            <a:avLst/>
          </a:prstGeom>
          <a:noFill/>
        </p:spPr>
      </p:pic>
      <p:pic>
        <p:nvPicPr>
          <p:cNvPr id="9" name="Picture 2" descr="http://2.bp.blogspot.com/-X9S9dlHc3V0/UdGoEH7n_qI/AAAAAAAAAx0/zljSnpDZm4A/s493/Web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908720"/>
            <a:ext cx="2448272" cy="206588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259632" y="332656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rgbClr val="FFFF00"/>
                </a:solidFill>
              </a:rPr>
              <a:t>РЕЗОНАНСНЫЕ ДЕТЕКТОРЫ ГРАВИТАЦИОННЫХ ВОЛН</a:t>
            </a:r>
            <a:endParaRPr lang="ru-RU" sz="1800" dirty="0">
              <a:solidFill>
                <a:srgbClr val="FFFF00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284984"/>
            <a:ext cx="23402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339752" y="6525344"/>
            <a:ext cx="43204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 smtClean="0"/>
              <a:t>Резонансный детектор</a:t>
            </a:r>
            <a:r>
              <a:rPr lang="en-US" dirty="0" smtClean="0"/>
              <a:t>  “</a:t>
            </a:r>
            <a:r>
              <a:rPr lang="en-US" b="1" dirty="0" smtClean="0"/>
              <a:t>EXPLORER”, CERN, </a:t>
            </a:r>
            <a:r>
              <a:rPr lang="ru-RU" b="1" dirty="0" smtClean="0"/>
              <a:t>Швейцария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419872" y="5733256"/>
            <a:ext cx="22381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rgbClr val="FFFF00"/>
                </a:solidFill>
              </a:rPr>
              <a:t>“</a:t>
            </a:r>
            <a:r>
              <a:rPr lang="en-US" b="1" dirty="0" smtClean="0">
                <a:solidFill>
                  <a:srgbClr val="FFFF00"/>
                </a:solidFill>
              </a:rPr>
              <a:t>EXPLORER”, CERN, </a:t>
            </a:r>
            <a:r>
              <a:rPr lang="ru-RU" b="1" dirty="0" smtClean="0">
                <a:solidFill>
                  <a:srgbClr val="FFFF00"/>
                </a:solidFill>
              </a:rPr>
              <a:t>Швейцария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6" name="Picture 102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3212976"/>
            <a:ext cx="2520280" cy="235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156176" y="5877272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187624" y="5733256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Nautilus</a:t>
            </a:r>
            <a:endParaRPr lang="ru-RU" sz="1200" dirty="0">
              <a:solidFill>
                <a:srgbClr val="FFFF00"/>
              </a:solidFill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836712"/>
            <a:ext cx="2376264" cy="23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9024" y="0"/>
            <a:ext cx="8784976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FFFF00"/>
                </a:solidFill>
              </a:rPr>
              <a:t>ЛАЗЕРНЫЕ</a:t>
            </a:r>
            <a:endParaRPr lang="ru-RU" sz="1600" b="1" dirty="0" smtClean="0">
              <a:solidFill>
                <a:srgbClr val="FFFF00"/>
              </a:solidFill>
            </a:endParaRPr>
          </a:p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FFFF00"/>
                </a:solidFill>
              </a:rPr>
              <a:t>ИНТЕРФЕРОМЕТРЫ ДЛЯ 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FFFF00"/>
                </a:solidFill>
              </a:rPr>
              <a:t>НЕПОСРЕДСТВЕННОГО 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FFFF00"/>
                </a:solidFill>
              </a:rPr>
              <a:t>ОБНАРУЖЕНИЯ ГРАВИТАЦИОННЫХ </a:t>
            </a:r>
          </a:p>
          <a:p>
            <a:pPr algn="ctr" eaLnBrk="1" hangingPunct="1">
              <a:buFontTx/>
              <a:buNone/>
            </a:pPr>
            <a:r>
              <a:rPr lang="ru-RU" b="1" dirty="0" smtClean="0">
                <a:solidFill>
                  <a:srgbClr val="FFFF00"/>
                </a:solidFill>
              </a:rPr>
              <a:t>ВОЛН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068960"/>
            <a:ext cx="6552728" cy="348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827584" y="5085184"/>
          <a:ext cx="2736304" cy="1323471"/>
        </p:xfrm>
        <a:graphic>
          <a:graphicData uri="http://schemas.openxmlformats.org/presentationml/2006/ole">
            <p:oleObj spid="_x0000_s193540" name="Equation" r:id="rId3" imgW="1028520" imgH="393480" progId="Equation.DSMT4">
              <p:embed/>
            </p:oleObj>
          </a:graphicData>
        </a:graphic>
      </p:graphicFrame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pPr eaLnBrk="1" hangingPunct="1"/>
            <a:r>
              <a:rPr lang="ru-RU" sz="2800" dirty="0" smtClean="0">
                <a:solidFill>
                  <a:srgbClr val="FFFF00"/>
                </a:solidFill>
              </a:rPr>
              <a:t>Лазерный Интерферометр Майкельсона для обнаружения гравитационных волн</a:t>
            </a:r>
          </a:p>
        </p:txBody>
      </p:sp>
      <p:grpSp>
        <p:nvGrpSpPr>
          <p:cNvPr id="2" name="Группа 23"/>
          <p:cNvGrpSpPr/>
          <p:nvPr/>
        </p:nvGrpSpPr>
        <p:grpSpPr>
          <a:xfrm>
            <a:off x="1115616" y="1772816"/>
            <a:ext cx="6877645" cy="3462858"/>
            <a:chOff x="395288" y="1484313"/>
            <a:chExt cx="8569325" cy="4398962"/>
          </a:xfrm>
        </p:grpSpPr>
        <p:sp>
          <p:nvSpPr>
            <p:cNvPr id="7174" name="Text Box 3"/>
            <p:cNvSpPr txBox="1">
              <a:spLocks noChangeArrowheads="1"/>
            </p:cNvSpPr>
            <p:nvPr/>
          </p:nvSpPr>
          <p:spPr bwMode="auto">
            <a:xfrm>
              <a:off x="5795963" y="4508500"/>
              <a:ext cx="15113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800">
                  <a:solidFill>
                    <a:srgbClr val="FFFF00"/>
                  </a:solidFill>
                  <a:latin typeface="Garamond" pitchFamily="18" charset="0"/>
                </a:rPr>
                <a:t>зеркало</a:t>
              </a:r>
            </a:p>
          </p:txBody>
        </p:sp>
        <p:graphicFrame>
          <p:nvGraphicFramePr>
            <p:cNvPr id="7171" name="Object 5"/>
            <p:cNvGraphicFramePr>
              <a:graphicFrameLocks noGrp="1" noChangeAspect="1"/>
            </p:cNvGraphicFramePr>
            <p:nvPr>
              <p:ph sz="half" idx="1"/>
            </p:nvPr>
          </p:nvGraphicFramePr>
          <p:xfrm>
            <a:off x="4716463" y="1484313"/>
            <a:ext cx="954087" cy="547687"/>
          </p:xfrm>
          <a:graphic>
            <a:graphicData uri="http://schemas.openxmlformats.org/presentationml/2006/ole">
              <p:oleObj spid="_x0000_s193538" name="Equation" r:id="rId4" imgW="685800" imgH="393700" progId="Equation.DSMT4">
                <p:embed/>
              </p:oleObj>
            </a:graphicData>
          </a:graphic>
        </p:graphicFrame>
        <p:sp>
          <p:nvSpPr>
            <p:cNvPr id="7175" name="Rectangle 6"/>
            <p:cNvSpPr>
              <a:spLocks noChangeArrowheads="1"/>
            </p:cNvSpPr>
            <p:nvPr/>
          </p:nvSpPr>
          <p:spPr bwMode="auto">
            <a:xfrm>
              <a:off x="3419475" y="3644900"/>
              <a:ext cx="720725" cy="576263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7176" name="Rectangle 7"/>
            <p:cNvSpPr>
              <a:spLocks noChangeArrowheads="1"/>
            </p:cNvSpPr>
            <p:nvPr/>
          </p:nvSpPr>
          <p:spPr bwMode="auto">
            <a:xfrm>
              <a:off x="3276600" y="1700213"/>
              <a:ext cx="1008063" cy="21590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7177" name="Rectangle 8"/>
            <p:cNvSpPr>
              <a:spLocks noChangeArrowheads="1"/>
            </p:cNvSpPr>
            <p:nvPr/>
          </p:nvSpPr>
          <p:spPr bwMode="auto">
            <a:xfrm>
              <a:off x="6156325" y="3500438"/>
              <a:ext cx="215900" cy="792162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0099996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7178" name="AutoShape 9"/>
            <p:cNvSpPr>
              <a:spLocks noChangeArrowheads="1"/>
            </p:cNvSpPr>
            <p:nvPr/>
          </p:nvSpPr>
          <p:spPr bwMode="auto">
            <a:xfrm rot="-5400000">
              <a:off x="3563938" y="5300663"/>
              <a:ext cx="431800" cy="431800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Bottom"/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7179" name="Line 10"/>
            <p:cNvSpPr>
              <a:spLocks noChangeShapeType="1"/>
            </p:cNvSpPr>
            <p:nvPr/>
          </p:nvSpPr>
          <p:spPr bwMode="auto">
            <a:xfrm>
              <a:off x="3779838" y="1916113"/>
              <a:ext cx="0" cy="360045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80" name="Line 11"/>
            <p:cNvSpPr>
              <a:spLocks noChangeShapeType="1"/>
            </p:cNvSpPr>
            <p:nvPr/>
          </p:nvSpPr>
          <p:spPr bwMode="auto">
            <a:xfrm>
              <a:off x="1476375" y="3932238"/>
              <a:ext cx="4679950" cy="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81" name="Line 12"/>
            <p:cNvSpPr>
              <a:spLocks noChangeShapeType="1"/>
            </p:cNvSpPr>
            <p:nvPr/>
          </p:nvSpPr>
          <p:spPr bwMode="auto">
            <a:xfrm flipH="1">
              <a:off x="3419475" y="3644900"/>
              <a:ext cx="720725" cy="576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82" name="Text Box 14"/>
            <p:cNvSpPr txBox="1">
              <a:spLocks noChangeArrowheads="1"/>
            </p:cNvSpPr>
            <p:nvPr/>
          </p:nvSpPr>
          <p:spPr bwMode="auto">
            <a:xfrm>
              <a:off x="3995738" y="5516563"/>
              <a:ext cx="1152525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800">
                  <a:solidFill>
                    <a:srgbClr val="FFFF00"/>
                  </a:solidFill>
                  <a:latin typeface="Garamond" pitchFamily="18" charset="0"/>
                </a:rPr>
                <a:t>ФЭУ</a:t>
              </a:r>
            </a:p>
          </p:txBody>
        </p:sp>
        <p:sp>
          <p:nvSpPr>
            <p:cNvPr id="7183" name="Rectangle 15"/>
            <p:cNvSpPr>
              <a:spLocks noChangeArrowheads="1"/>
            </p:cNvSpPr>
            <p:nvPr/>
          </p:nvSpPr>
          <p:spPr bwMode="auto">
            <a:xfrm>
              <a:off x="3924300" y="1989138"/>
              <a:ext cx="903288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800" dirty="0">
                  <a:solidFill>
                    <a:srgbClr val="FFFF00"/>
                  </a:solidFill>
                  <a:latin typeface="Garamond" pitchFamily="18" charset="0"/>
                </a:rPr>
                <a:t>зеркало</a:t>
              </a:r>
            </a:p>
          </p:txBody>
        </p:sp>
        <p:sp>
          <p:nvSpPr>
            <p:cNvPr id="7184" name="Text Box 16"/>
            <p:cNvSpPr txBox="1">
              <a:spLocks noChangeArrowheads="1"/>
            </p:cNvSpPr>
            <p:nvPr/>
          </p:nvSpPr>
          <p:spPr bwMode="auto">
            <a:xfrm>
              <a:off x="4140200" y="3213100"/>
              <a:ext cx="10810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800">
                  <a:solidFill>
                    <a:srgbClr val="FFFF00"/>
                  </a:solidFill>
                  <a:latin typeface="Garamond" pitchFamily="18" charset="0"/>
                </a:rPr>
                <a:t>делитель</a:t>
              </a:r>
            </a:p>
          </p:txBody>
        </p:sp>
        <p:sp>
          <p:nvSpPr>
            <p:cNvPr id="7185" name="Text Box 17"/>
            <p:cNvSpPr txBox="1">
              <a:spLocks noChangeArrowheads="1"/>
            </p:cNvSpPr>
            <p:nvPr/>
          </p:nvSpPr>
          <p:spPr bwMode="auto">
            <a:xfrm>
              <a:off x="395288" y="2997200"/>
              <a:ext cx="136842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800">
                  <a:solidFill>
                    <a:srgbClr val="FFFF00"/>
                  </a:solidFill>
                  <a:latin typeface="Garamond" pitchFamily="18" charset="0"/>
                </a:rPr>
                <a:t>Источник излучения</a:t>
              </a:r>
            </a:p>
          </p:txBody>
        </p:sp>
        <p:sp>
          <p:nvSpPr>
            <p:cNvPr id="7186" name="AutoShape 18"/>
            <p:cNvSpPr>
              <a:spLocks noChangeArrowheads="1"/>
            </p:cNvSpPr>
            <p:nvPr/>
          </p:nvSpPr>
          <p:spPr bwMode="auto">
            <a:xfrm flipV="1">
              <a:off x="5795963" y="3357563"/>
              <a:ext cx="1008062" cy="73025"/>
            </a:xfrm>
            <a:prstGeom prst="leftRightArrow">
              <a:avLst>
                <a:gd name="adj1" fmla="val 50000"/>
                <a:gd name="adj2" fmla="val 2760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87" name="AutoShape 19"/>
            <p:cNvSpPr>
              <a:spLocks noChangeArrowheads="1"/>
            </p:cNvSpPr>
            <p:nvPr/>
          </p:nvSpPr>
          <p:spPr bwMode="auto">
            <a:xfrm>
              <a:off x="4500563" y="1557338"/>
              <a:ext cx="144462" cy="504825"/>
            </a:xfrm>
            <a:prstGeom prst="upDownArrow">
              <a:avLst>
                <a:gd name="adj1" fmla="val 50000"/>
                <a:gd name="adj2" fmla="val 6989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aphicFrame>
          <p:nvGraphicFramePr>
            <p:cNvPr id="7172" name="Object 20"/>
            <p:cNvGraphicFramePr>
              <a:graphicFrameLocks noGrp="1" noChangeAspect="1"/>
            </p:cNvGraphicFramePr>
            <p:nvPr>
              <p:ph sz="half" idx="2"/>
            </p:nvPr>
          </p:nvGraphicFramePr>
          <p:xfrm>
            <a:off x="5940425" y="2841625"/>
            <a:ext cx="863600" cy="496888"/>
          </p:xfrm>
          <a:graphic>
            <a:graphicData uri="http://schemas.openxmlformats.org/presentationml/2006/ole">
              <p:oleObj spid="_x0000_s193539" name="Equation" r:id="rId5" imgW="685800" imgH="393700" progId="Equation.DSMT4">
                <p:embed/>
              </p:oleObj>
            </a:graphicData>
          </a:graphic>
        </p:graphicFrame>
        <p:sp>
          <p:nvSpPr>
            <p:cNvPr id="7188" name="Text Box 21"/>
            <p:cNvSpPr txBox="1">
              <a:spLocks noChangeArrowheads="1"/>
            </p:cNvSpPr>
            <p:nvPr/>
          </p:nvSpPr>
          <p:spPr bwMode="auto">
            <a:xfrm>
              <a:off x="6588125" y="1484313"/>
              <a:ext cx="2376488" cy="915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800" dirty="0">
                  <a:solidFill>
                    <a:schemeClr val="bg1"/>
                  </a:solidFill>
                  <a:latin typeface="Garamond" pitchFamily="18" charset="0"/>
                </a:rPr>
                <a:t>Зеркала - пробные массы - должны быть свободными</a:t>
              </a:r>
            </a:p>
          </p:txBody>
        </p:sp>
        <p:sp>
          <p:nvSpPr>
            <p:cNvPr id="7190" name="AutoShape 23"/>
            <p:cNvSpPr>
              <a:spLocks noChangeArrowheads="1"/>
            </p:cNvSpPr>
            <p:nvPr/>
          </p:nvSpPr>
          <p:spPr bwMode="auto">
            <a:xfrm>
              <a:off x="468313" y="3716338"/>
              <a:ext cx="1368425" cy="360362"/>
            </a:xfrm>
            <a:prstGeom prst="parallelogram">
              <a:avLst>
                <a:gd name="adj" fmla="val 94934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91" name="Text Box 24"/>
            <p:cNvSpPr txBox="1">
              <a:spLocks noChangeArrowheads="1"/>
            </p:cNvSpPr>
            <p:nvPr/>
          </p:nvSpPr>
          <p:spPr bwMode="auto">
            <a:xfrm>
              <a:off x="611188" y="4149725"/>
              <a:ext cx="1295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800">
                  <a:solidFill>
                    <a:srgbClr val="FFFF00"/>
                  </a:solidFill>
                </a:rPr>
                <a:t>лазер</a:t>
              </a: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4716016" y="5229200"/>
            <a:ext cx="3024336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912204" y="3305890"/>
            <a:ext cx="13195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 smtClean="0">
                <a:solidFill>
                  <a:srgbClr val="CC3300"/>
                </a:solidFill>
                <a:latin typeface="Times New Roman" pitchFamily="18" charset="0"/>
              </a:rPr>
              <a:t>Explorer and Nautilus</a:t>
            </a:r>
            <a:endParaRPr lang="ru-RU" dirty="0"/>
          </a:p>
        </p:txBody>
      </p:sp>
      <p:graphicFrame>
        <p:nvGraphicFramePr>
          <p:cNvPr id="26" name="Объект 25"/>
          <p:cNvGraphicFramePr>
            <a:graphicFrameLocks noChangeAspect="1"/>
          </p:cNvGraphicFramePr>
          <p:nvPr/>
        </p:nvGraphicFramePr>
        <p:xfrm>
          <a:off x="4860032" y="5733256"/>
          <a:ext cx="2885988" cy="614040"/>
        </p:xfrm>
        <a:graphic>
          <a:graphicData uri="http://schemas.openxmlformats.org/presentationml/2006/ole">
            <p:oleObj spid="_x0000_s193541" name="Equation" r:id="rId6" imgW="1193760" imgH="253800" progId="Equation.DSMT4">
              <p:embed/>
            </p:oleObj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5004048" y="5373216"/>
            <a:ext cx="256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Достигнутое значение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509946" y="6611779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16 апреля 2018 г., МГТУ </a:t>
            </a:r>
            <a:r>
              <a:rPr lang="ru-RU" dirty="0" err="1" smtClean="0">
                <a:solidFill>
                  <a:schemeClr val="bg1"/>
                </a:solidFill>
              </a:rPr>
              <a:t>им.Н.Э.Баумана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5456</TotalTime>
  <Words>1747</Words>
  <Application>Microsoft Office PowerPoint</Application>
  <PresentationFormat>Экран (4:3)</PresentationFormat>
  <Paragraphs>292</Paragraphs>
  <Slides>45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7" baseType="lpstr">
      <vt:lpstr>Оформление по умолчанию</vt:lpstr>
      <vt:lpstr>Equation</vt:lpstr>
      <vt:lpstr>НЕПОСРЕДСТВЕННОЕ ОБНАРУЖЕНИЕ ГРАВИТАЦИОННЫХ ВОЛН</vt:lpstr>
      <vt:lpstr>Слайд 2</vt:lpstr>
      <vt:lpstr>Слайд 3</vt:lpstr>
      <vt:lpstr>Слайд 4</vt:lpstr>
      <vt:lpstr>Изменение метрики пространства-времени от эвклидового (плоского) значения под действием массивных тел</vt:lpstr>
      <vt:lpstr>Слайд 6</vt:lpstr>
      <vt:lpstr>Слайд 7</vt:lpstr>
      <vt:lpstr>Слайд 8</vt:lpstr>
      <vt:lpstr>Лазерный Интерферометр Майкельсона для обнаружения гравитационных волн</vt:lpstr>
      <vt:lpstr>Слайд 10</vt:lpstr>
      <vt:lpstr>Слайд 11</vt:lpstr>
      <vt:lpstr>Оптическая схема VIRGO  </vt:lpstr>
      <vt:lpstr>Слайд 13</vt:lpstr>
      <vt:lpstr>Слайд 14</vt:lpstr>
      <vt:lpstr>Лазерные интерферометры для обнаружения  гравитационных волн  (LIGO – в США , VIRGO- в Италии, GEO-600- в ФРГ, TAMA-300- в Японии др.)</vt:lpstr>
      <vt:lpstr>Слайд 16</vt:lpstr>
      <vt:lpstr>Фрагменты вакуумной системы ТАМА. Вакуум поддерживается на уровне 10-6 Па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Что означает непосредственное обнаружение ГВ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Трехмерные модели лазерных интерференционных гравитационных антенны</vt:lpstr>
      <vt:lpstr>Кольцевой Nd:YAG лазер 1064 нм</vt:lpstr>
      <vt:lpstr>Приемник оптического излучения</vt:lpstr>
      <vt:lpstr>Профиль лазерного излучения на выходе интерферометра</vt:lpstr>
      <vt:lpstr>Отражающие зеркала</vt:lpstr>
      <vt:lpstr>Слайд 42</vt:lpstr>
      <vt:lpstr>Слайд 43</vt:lpstr>
      <vt:lpstr>Слайд 44</vt:lpstr>
      <vt:lpstr>Слайд 45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Vlad</dc:creator>
  <cp:lastModifiedBy>1</cp:lastModifiedBy>
  <cp:revision>282</cp:revision>
  <dcterms:created xsi:type="dcterms:W3CDTF">2008-11-21T18:54:28Z</dcterms:created>
  <dcterms:modified xsi:type="dcterms:W3CDTF">2018-04-15T19:19:48Z</dcterms:modified>
</cp:coreProperties>
</file>